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8" r:id="rId12"/>
    <p:sldId id="265" r:id="rId13"/>
    <p:sldId id="269" r:id="rId14"/>
    <p:sldId id="266"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066EBD-D059-4F24-8F16-8F264A54CD2A}"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00911-F416-4355-84D0-530AF5C48E0B}" type="slidenum">
              <a:rPr lang="en-US" smtClean="0"/>
              <a:t>‹#›</a:t>
            </a:fld>
            <a:endParaRPr lang="en-US"/>
          </a:p>
        </p:txBody>
      </p:sp>
    </p:spTree>
    <p:extLst>
      <p:ext uri="{BB962C8B-B14F-4D97-AF65-F5344CB8AC3E}">
        <p14:creationId xmlns:p14="http://schemas.microsoft.com/office/powerpoint/2010/main" val="8833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66EBD-D059-4F24-8F16-8F264A54CD2A}"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00911-F416-4355-84D0-530AF5C48E0B}" type="slidenum">
              <a:rPr lang="en-US" smtClean="0"/>
              <a:t>‹#›</a:t>
            </a:fld>
            <a:endParaRPr lang="en-US"/>
          </a:p>
        </p:txBody>
      </p:sp>
    </p:spTree>
    <p:extLst>
      <p:ext uri="{BB962C8B-B14F-4D97-AF65-F5344CB8AC3E}">
        <p14:creationId xmlns:p14="http://schemas.microsoft.com/office/powerpoint/2010/main" val="140677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66EBD-D059-4F24-8F16-8F264A54CD2A}"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00911-F416-4355-84D0-530AF5C48E0B}" type="slidenum">
              <a:rPr lang="en-US" smtClean="0"/>
              <a:t>‹#›</a:t>
            </a:fld>
            <a:endParaRPr lang="en-US"/>
          </a:p>
        </p:txBody>
      </p:sp>
    </p:spTree>
    <p:extLst>
      <p:ext uri="{BB962C8B-B14F-4D97-AF65-F5344CB8AC3E}">
        <p14:creationId xmlns:p14="http://schemas.microsoft.com/office/powerpoint/2010/main" val="347238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66EBD-D059-4F24-8F16-8F264A54CD2A}"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00911-F416-4355-84D0-530AF5C48E0B}" type="slidenum">
              <a:rPr lang="en-US" smtClean="0"/>
              <a:t>‹#›</a:t>
            </a:fld>
            <a:endParaRPr lang="en-US"/>
          </a:p>
        </p:txBody>
      </p:sp>
    </p:spTree>
    <p:extLst>
      <p:ext uri="{BB962C8B-B14F-4D97-AF65-F5344CB8AC3E}">
        <p14:creationId xmlns:p14="http://schemas.microsoft.com/office/powerpoint/2010/main" val="388922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066EBD-D059-4F24-8F16-8F264A54CD2A}"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00911-F416-4355-84D0-530AF5C48E0B}" type="slidenum">
              <a:rPr lang="en-US" smtClean="0"/>
              <a:t>‹#›</a:t>
            </a:fld>
            <a:endParaRPr lang="en-US"/>
          </a:p>
        </p:txBody>
      </p:sp>
    </p:spTree>
    <p:extLst>
      <p:ext uri="{BB962C8B-B14F-4D97-AF65-F5344CB8AC3E}">
        <p14:creationId xmlns:p14="http://schemas.microsoft.com/office/powerpoint/2010/main" val="148831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066EBD-D059-4F24-8F16-8F264A54CD2A}"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00911-F416-4355-84D0-530AF5C48E0B}" type="slidenum">
              <a:rPr lang="en-US" smtClean="0"/>
              <a:t>‹#›</a:t>
            </a:fld>
            <a:endParaRPr lang="en-US"/>
          </a:p>
        </p:txBody>
      </p:sp>
    </p:spTree>
    <p:extLst>
      <p:ext uri="{BB962C8B-B14F-4D97-AF65-F5344CB8AC3E}">
        <p14:creationId xmlns:p14="http://schemas.microsoft.com/office/powerpoint/2010/main" val="1324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066EBD-D059-4F24-8F16-8F264A54CD2A}"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00911-F416-4355-84D0-530AF5C48E0B}" type="slidenum">
              <a:rPr lang="en-US" smtClean="0"/>
              <a:t>‹#›</a:t>
            </a:fld>
            <a:endParaRPr lang="en-US"/>
          </a:p>
        </p:txBody>
      </p:sp>
    </p:spTree>
    <p:extLst>
      <p:ext uri="{BB962C8B-B14F-4D97-AF65-F5344CB8AC3E}">
        <p14:creationId xmlns:p14="http://schemas.microsoft.com/office/powerpoint/2010/main" val="334992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066EBD-D059-4F24-8F16-8F264A54CD2A}"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00911-F416-4355-84D0-530AF5C48E0B}" type="slidenum">
              <a:rPr lang="en-US" smtClean="0"/>
              <a:t>‹#›</a:t>
            </a:fld>
            <a:endParaRPr lang="en-US"/>
          </a:p>
        </p:txBody>
      </p:sp>
    </p:spTree>
    <p:extLst>
      <p:ext uri="{BB962C8B-B14F-4D97-AF65-F5344CB8AC3E}">
        <p14:creationId xmlns:p14="http://schemas.microsoft.com/office/powerpoint/2010/main" val="70253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66EBD-D059-4F24-8F16-8F264A54CD2A}"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00911-F416-4355-84D0-530AF5C48E0B}" type="slidenum">
              <a:rPr lang="en-US" smtClean="0"/>
              <a:t>‹#›</a:t>
            </a:fld>
            <a:endParaRPr lang="en-US"/>
          </a:p>
        </p:txBody>
      </p:sp>
    </p:spTree>
    <p:extLst>
      <p:ext uri="{BB962C8B-B14F-4D97-AF65-F5344CB8AC3E}">
        <p14:creationId xmlns:p14="http://schemas.microsoft.com/office/powerpoint/2010/main" val="3211889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066EBD-D059-4F24-8F16-8F264A54CD2A}"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00911-F416-4355-84D0-530AF5C48E0B}" type="slidenum">
              <a:rPr lang="en-US" smtClean="0"/>
              <a:t>‹#›</a:t>
            </a:fld>
            <a:endParaRPr lang="en-US"/>
          </a:p>
        </p:txBody>
      </p:sp>
    </p:spTree>
    <p:extLst>
      <p:ext uri="{BB962C8B-B14F-4D97-AF65-F5344CB8AC3E}">
        <p14:creationId xmlns:p14="http://schemas.microsoft.com/office/powerpoint/2010/main" val="57349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066EBD-D059-4F24-8F16-8F264A54CD2A}"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00911-F416-4355-84D0-530AF5C48E0B}" type="slidenum">
              <a:rPr lang="en-US" smtClean="0"/>
              <a:t>‹#›</a:t>
            </a:fld>
            <a:endParaRPr lang="en-US"/>
          </a:p>
        </p:txBody>
      </p:sp>
    </p:spTree>
    <p:extLst>
      <p:ext uri="{BB962C8B-B14F-4D97-AF65-F5344CB8AC3E}">
        <p14:creationId xmlns:p14="http://schemas.microsoft.com/office/powerpoint/2010/main" val="326186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66EBD-D059-4F24-8F16-8F264A54CD2A}" type="datetimeFigureOut">
              <a:rPr lang="en-US" smtClean="0"/>
              <a:t>9/6/2017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00911-F416-4355-84D0-530AF5C48E0B}" type="slidenum">
              <a:rPr lang="en-US" smtClean="0"/>
              <a:t>‹#›</a:t>
            </a:fld>
            <a:endParaRPr lang="en-US"/>
          </a:p>
        </p:txBody>
      </p:sp>
    </p:spTree>
    <p:extLst>
      <p:ext uri="{BB962C8B-B14F-4D97-AF65-F5344CB8AC3E}">
        <p14:creationId xmlns:p14="http://schemas.microsoft.com/office/powerpoint/2010/main" val="4093609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the 2017-2018 school year</a:t>
            </a:r>
            <a:endParaRPr lang="en-US" dirty="0"/>
          </a:p>
        </p:txBody>
      </p:sp>
      <p:sp>
        <p:nvSpPr>
          <p:cNvPr id="3" name="Subtitle 2"/>
          <p:cNvSpPr>
            <a:spLocks noGrp="1"/>
          </p:cNvSpPr>
          <p:nvPr>
            <p:ph type="subTitle" idx="1"/>
          </p:nvPr>
        </p:nvSpPr>
        <p:spPr/>
        <p:txBody>
          <a:bodyPr/>
          <a:lstStyle/>
          <a:p>
            <a:r>
              <a:rPr lang="en-US" sz="4000" i="1" u="sng" dirty="0" smtClean="0"/>
              <a:t>Roger Sherman Elementary School</a:t>
            </a:r>
          </a:p>
          <a:p>
            <a:r>
              <a:rPr lang="en-US" i="1" dirty="0" smtClean="0"/>
              <a:t>The school </a:t>
            </a:r>
          </a:p>
          <a:p>
            <a:r>
              <a:rPr lang="en-US" i="1" dirty="0" smtClean="0"/>
              <a:t>by the Sound</a:t>
            </a:r>
          </a:p>
          <a:p>
            <a:endParaRPr lang="en-US" i="1" dirty="0"/>
          </a:p>
        </p:txBody>
      </p:sp>
      <p:pic>
        <p:nvPicPr>
          <p:cNvPr id="4" name="Picture 3" descr="&lt;strong&gt;WELCOME&lt;/strong&gt; TO LIVINGSTONE PRIMARY SCHOOL'S LEVEL ONE WIKISPACE FOR PRE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225" y="730250"/>
            <a:ext cx="4019550" cy="1028700"/>
          </a:xfrm>
          <a:prstGeom prst="rect">
            <a:avLst/>
          </a:prstGeom>
        </p:spPr>
      </p:pic>
    </p:spTree>
    <p:extLst>
      <p:ext uri="{BB962C8B-B14F-4D97-AF65-F5344CB8AC3E}">
        <p14:creationId xmlns:p14="http://schemas.microsoft.com/office/powerpoint/2010/main" val="256031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HARVEY      </a:t>
            </a:r>
            <a:endParaRPr lang="en-US" dirty="0"/>
          </a:p>
        </p:txBody>
      </p:sp>
      <p:sp>
        <p:nvSpPr>
          <p:cNvPr id="3" name="Content Placeholder 2"/>
          <p:cNvSpPr>
            <a:spLocks noGrp="1"/>
          </p:cNvSpPr>
          <p:nvPr>
            <p:ph idx="1"/>
          </p:nvPr>
        </p:nvSpPr>
        <p:spPr/>
        <p:txBody>
          <a:bodyPr>
            <a:normAutofit/>
          </a:bodyPr>
          <a:lstStyle/>
          <a:p>
            <a:r>
              <a:rPr lang="en-US" dirty="0" smtClean="0"/>
              <a:t>We started a red cross change collection today</a:t>
            </a:r>
          </a:p>
          <a:p>
            <a:r>
              <a:rPr lang="en-US" dirty="0" smtClean="0"/>
              <a:t>We are adopting Sherman Elementary School in Houston to pay forward the amazing support our school received after hurricane Sandy</a:t>
            </a:r>
          </a:p>
          <a:p>
            <a:r>
              <a:rPr lang="en-US" dirty="0" smtClean="0"/>
              <a:t>More information on collections to come once we speak to the administration but we will start collecting gift cards</a:t>
            </a:r>
          </a:p>
          <a:p>
            <a:r>
              <a:rPr lang="en-US" dirty="0" smtClean="0"/>
              <a:t>We are still looking for classroom volunteers to count </a:t>
            </a:r>
          </a:p>
          <a:p>
            <a:pPr marL="0" indent="0">
              <a:buNone/>
            </a:pPr>
            <a:r>
              <a:rPr lang="en-US" dirty="0" smtClean="0"/>
              <a:t>   the money we collect. If interested, please tell your</a:t>
            </a:r>
          </a:p>
          <a:p>
            <a:pPr marL="0" indent="0">
              <a:buNone/>
            </a:pPr>
            <a:r>
              <a:rPr lang="en-US" dirty="0"/>
              <a:t> </a:t>
            </a:r>
            <a:r>
              <a:rPr lang="en-US" dirty="0" smtClean="0"/>
              <a:t>   classroom teacher. </a:t>
            </a:r>
          </a:p>
        </p:txBody>
      </p:sp>
      <p:pic>
        <p:nvPicPr>
          <p:cNvPr id="5" name="Picture 4" descr="&lt;strong&gt;Red Cross&lt;/strong&gt; Blood drive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2940" y="365125"/>
            <a:ext cx="1950720" cy="1825752"/>
          </a:xfrm>
          <a:prstGeom prst="rect">
            <a:avLst/>
          </a:prstGeom>
        </p:spPr>
      </p:pic>
      <p:pic>
        <p:nvPicPr>
          <p:cNvPr id="6" name="Picture 5" descr="Buy Shell Gas Station &lt;strong&gt;Gift Card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800" y="4988144"/>
            <a:ext cx="2363787" cy="1572993"/>
          </a:xfrm>
          <a:prstGeom prst="rect">
            <a:avLst/>
          </a:prstGeom>
        </p:spPr>
      </p:pic>
    </p:spTree>
    <p:extLst>
      <p:ext uri="{BB962C8B-B14F-4D97-AF65-F5344CB8AC3E}">
        <p14:creationId xmlns:p14="http://schemas.microsoft.com/office/powerpoint/2010/main" val="225440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i="1" dirty="0" smtClean="0">
                <a:latin typeface="Bernard MT Condensed" panose="02050806060905020404" pitchFamily="18" charset="0"/>
              </a:rPr>
              <a:t>SAFETY</a:t>
            </a:r>
            <a:endParaRPr lang="en-US" sz="7200" i="1" dirty="0">
              <a:latin typeface="Bernard MT Condensed" panose="02050806060905020404" pitchFamily="18" charset="0"/>
            </a:endParaRPr>
          </a:p>
        </p:txBody>
      </p:sp>
      <p:sp>
        <p:nvSpPr>
          <p:cNvPr id="3" name="Content Placeholder 2"/>
          <p:cNvSpPr>
            <a:spLocks noGrp="1"/>
          </p:cNvSpPr>
          <p:nvPr>
            <p:ph idx="1"/>
          </p:nvPr>
        </p:nvSpPr>
        <p:spPr/>
        <p:txBody>
          <a:bodyPr>
            <a:normAutofit lnSpcReduction="10000"/>
          </a:bodyPr>
          <a:lstStyle/>
          <a:p>
            <a:r>
              <a:rPr lang="en-US" dirty="0" smtClean="0"/>
              <a:t>Fire drills or lock down drills must be held every month. </a:t>
            </a:r>
          </a:p>
          <a:p>
            <a:r>
              <a:rPr lang="en-US" dirty="0" smtClean="0"/>
              <a:t>We must have three (3) lock down drills each year.</a:t>
            </a:r>
          </a:p>
          <a:p>
            <a:r>
              <a:rPr lang="en-US" dirty="0" smtClean="0"/>
              <a:t>Our first lock down drill will be held on September 12.</a:t>
            </a:r>
          </a:p>
          <a:p>
            <a:r>
              <a:rPr lang="en-US" dirty="0" smtClean="0"/>
              <a:t>You will be notified via IC blast each time we have a lock down drill so that you can debrief with your child if it comes up at home.</a:t>
            </a:r>
          </a:p>
          <a:p>
            <a:r>
              <a:rPr lang="en-US" dirty="0" smtClean="0"/>
              <a:t>Please sign in and out when entering the building. Don’t have an appointment? You wont be let in…please contact your child’s teacher to make an appointment to volunteer. </a:t>
            </a:r>
          </a:p>
          <a:p>
            <a:r>
              <a:rPr lang="en-US" dirty="0" smtClean="0"/>
              <a:t>The Fairfield Police have regular patrols for each school. Our school safety officers are Officer Ed Kovach and Sgt. Ed </a:t>
            </a:r>
            <a:r>
              <a:rPr lang="en-US" dirty="0" err="1" smtClean="0"/>
              <a:t>Weihe</a:t>
            </a:r>
            <a:r>
              <a:rPr lang="en-US" dirty="0" smtClean="0"/>
              <a:t>.</a:t>
            </a:r>
            <a:endParaRPr lang="en-US" dirty="0"/>
          </a:p>
        </p:txBody>
      </p:sp>
      <p:pic>
        <p:nvPicPr>
          <p:cNvPr id="4" name="Picture 3" descr="SafetyFirs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1" y="139700"/>
            <a:ext cx="2044700" cy="1371600"/>
          </a:xfrm>
          <a:prstGeom prst="rect">
            <a:avLst/>
          </a:prstGeom>
        </p:spPr>
      </p:pic>
    </p:spTree>
    <p:extLst>
      <p:ext uri="{BB962C8B-B14F-4D97-AF65-F5344CB8AC3E}">
        <p14:creationId xmlns:p14="http://schemas.microsoft.com/office/powerpoint/2010/main" val="132584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33131"/>
          </a:xfrm>
        </p:spPr>
        <p:txBody>
          <a:bodyPr>
            <a:normAutofit/>
          </a:bodyPr>
          <a:lstStyle/>
          <a:p>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88900" y="0"/>
            <a:ext cx="12103100" cy="6858000"/>
          </a:xfrm>
        </p:spPr>
        <p:txBody>
          <a:bodyPr>
            <a:normAutofit lnSpcReduction="10000"/>
          </a:bodyPr>
          <a:lstStyle/>
          <a:p>
            <a:pPr marL="0" indent="0" algn="ctr">
              <a:buNone/>
            </a:pPr>
            <a:r>
              <a:rPr lang="en-US" dirty="0" smtClean="0"/>
              <a:t>STOP,KISS &amp; GO and School Parking </a:t>
            </a:r>
          </a:p>
          <a:p>
            <a:r>
              <a:rPr lang="en-US" dirty="0" smtClean="0"/>
              <a:t>Please pull all the way up when arriving</a:t>
            </a:r>
          </a:p>
          <a:p>
            <a:r>
              <a:rPr lang="en-US" dirty="0" smtClean="0"/>
              <a:t>All students must exit on the curb</a:t>
            </a:r>
          </a:p>
          <a:p>
            <a:r>
              <a:rPr lang="en-US" dirty="0" smtClean="0"/>
              <a:t>Do not drop off in the driveway</a:t>
            </a:r>
          </a:p>
          <a:p>
            <a:r>
              <a:rPr lang="en-US" dirty="0" smtClean="0"/>
              <a:t>Students who enter through the back classroom doors will be escorted</a:t>
            </a:r>
          </a:p>
          <a:p>
            <a:r>
              <a:rPr lang="en-US" dirty="0" smtClean="0"/>
              <a:t>Please be prepared to exit immediately upon drop off/pick up</a:t>
            </a:r>
          </a:p>
          <a:p>
            <a:r>
              <a:rPr lang="en-US" dirty="0" smtClean="0"/>
              <a:t>No cell phone use in line</a:t>
            </a:r>
          </a:p>
          <a:p>
            <a:r>
              <a:rPr lang="en-US" dirty="0" smtClean="0"/>
              <a:t>We do not buckle  students in car seats, please teach your child to take care of that task</a:t>
            </a:r>
          </a:p>
          <a:p>
            <a:r>
              <a:rPr lang="en-US" dirty="0" smtClean="0"/>
              <a:t>During inclement weather the line gets longer, please plan accordingly</a:t>
            </a:r>
          </a:p>
          <a:p>
            <a:r>
              <a:rPr lang="en-US" dirty="0"/>
              <a:t>Do not park in designated NO PARKING areas marked by yellow </a:t>
            </a:r>
            <a:r>
              <a:rPr lang="en-US" dirty="0" smtClean="0"/>
              <a:t>lines or  NO PARKING signs</a:t>
            </a:r>
          </a:p>
          <a:p>
            <a:r>
              <a:rPr lang="en-US" dirty="0"/>
              <a:t>Be kind to our neighbors, do not block their driveways </a:t>
            </a:r>
            <a:endParaRPr lang="en-US" dirty="0" smtClean="0"/>
          </a:p>
          <a:p>
            <a:r>
              <a:rPr lang="en-US" dirty="0" smtClean="0"/>
              <a:t>All students must be dropped off on a curb so that they are not crossing any street, especially on Fern and Birch</a:t>
            </a:r>
            <a:endParaRPr lang="en-US" dirty="0"/>
          </a:p>
          <a:p>
            <a:endParaRPr lang="en-US" dirty="0" smtClean="0"/>
          </a:p>
          <a:p>
            <a:endParaRPr lang="en-US" dirty="0"/>
          </a:p>
        </p:txBody>
      </p:sp>
      <p:pic>
        <p:nvPicPr>
          <p:cNvPr id="5" name="Picture 4" descr="Bar Mitzvahzilla: The Better Version of 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3900" y="228600"/>
            <a:ext cx="1739900" cy="1462881"/>
          </a:xfrm>
          <a:prstGeom prst="rect">
            <a:avLst/>
          </a:prstGeom>
        </p:spPr>
      </p:pic>
    </p:spTree>
    <p:extLst>
      <p:ext uri="{BB962C8B-B14F-4D97-AF65-F5344CB8AC3E}">
        <p14:creationId xmlns:p14="http://schemas.microsoft.com/office/powerpoint/2010/main" val="158019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nodeType="clickEffect">
                                  <p:stCondLst>
                                    <p:cond delay="0"/>
                                  </p:stCondLst>
                                  <p:childTnLst>
                                    <p:anim calcmode="lin" valueType="num">
                                      <p:cBhvr>
                                        <p:cTn id="12" dur="500"/>
                                        <p:tgtEl>
                                          <p:spTgt spid="5"/>
                                        </p:tgtEl>
                                        <p:attrNameLst>
                                          <p:attrName>ppt_w</p:attrName>
                                        </p:attrNameLst>
                                      </p:cBhvr>
                                      <p:tavLst>
                                        <p:tav tm="0">
                                          <p:val>
                                            <p:strVal val="ppt_w"/>
                                          </p:val>
                                        </p:tav>
                                        <p:tav tm="100000">
                                          <p:val>
                                            <p:fltVal val="0"/>
                                          </p:val>
                                        </p:tav>
                                      </p:tavLst>
                                    </p:anim>
                                    <p:anim calcmode="lin" valueType="num">
                                      <p:cBhvr>
                                        <p:cTn id="13" dur="500"/>
                                        <p:tgtEl>
                                          <p:spTgt spid="5"/>
                                        </p:tgtEl>
                                        <p:attrNameLst>
                                          <p:attrName>ppt_h</p:attrName>
                                        </p:attrNameLst>
                                      </p:cBhvr>
                                      <p:tavLst>
                                        <p:tav tm="0">
                                          <p:val>
                                            <p:strVal val="ppt_h"/>
                                          </p:val>
                                        </p:tav>
                                        <p:tav tm="100000">
                                          <p:val>
                                            <p:fltVal val="0"/>
                                          </p:val>
                                        </p:tav>
                                      </p:tavLst>
                                    </p:anim>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latin typeface="Bradley Hand ITC" panose="03070402050302030203" pitchFamily="66" charset="0"/>
              </a:rPr>
              <a:t>Picking up early? Changing after school Plans?</a:t>
            </a:r>
            <a:endParaRPr lang="en-US" sz="5400" b="1" dirty="0">
              <a:latin typeface="Bradley Hand ITC" panose="03070402050302030203" pitchFamily="66" charset="0"/>
            </a:endParaRPr>
          </a:p>
        </p:txBody>
      </p:sp>
      <p:sp>
        <p:nvSpPr>
          <p:cNvPr id="3" name="Content Placeholder 2"/>
          <p:cNvSpPr>
            <a:spLocks noGrp="1"/>
          </p:cNvSpPr>
          <p:nvPr>
            <p:ph idx="1"/>
          </p:nvPr>
        </p:nvSpPr>
        <p:spPr>
          <a:xfrm>
            <a:off x="838200" y="1825624"/>
            <a:ext cx="11150600" cy="4892675"/>
          </a:xfrm>
        </p:spPr>
        <p:txBody>
          <a:bodyPr/>
          <a:lstStyle/>
          <a:p>
            <a:pPr marL="0" indent="0">
              <a:buNone/>
            </a:pPr>
            <a:r>
              <a:rPr lang="en-US" dirty="0" smtClean="0"/>
              <a:t>PLEASE send in a note with your child in the morning for ANY changes in your child's regular drop off or pick up routine. </a:t>
            </a:r>
            <a:r>
              <a:rPr lang="en-US" dirty="0"/>
              <a:t>Let your child know of any changes in </a:t>
            </a:r>
            <a:r>
              <a:rPr lang="en-US" dirty="0" smtClean="0"/>
              <a:t>advance to reduce anxiety. </a:t>
            </a:r>
          </a:p>
          <a:p>
            <a:pPr marL="0" indent="0">
              <a:buNone/>
            </a:pPr>
            <a:r>
              <a:rPr lang="en-US" dirty="0" smtClean="0"/>
              <a:t>Teachers will inform you if available for emails during the day. Most teachers do not have regular access to emails during teaching  hours and may miss a notification. Please call the office with any changes. DO NOT call the office after 3:00 with changes. </a:t>
            </a:r>
            <a:endParaRPr lang="en-US" dirty="0"/>
          </a:p>
        </p:txBody>
      </p:sp>
      <p:pic>
        <p:nvPicPr>
          <p:cNvPr id="4" name="Picture 3" descr="PTC Meeting TONIGHT at 4:30pm | Cedar Ridge Middle Scho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800" y="4276725"/>
            <a:ext cx="2667000" cy="2581275"/>
          </a:xfrm>
          <a:prstGeom prst="rect">
            <a:avLst/>
          </a:prstGeom>
        </p:spPr>
      </p:pic>
    </p:spTree>
    <p:extLst>
      <p:ext uri="{BB962C8B-B14F-4D97-AF65-F5344CB8AC3E}">
        <p14:creationId xmlns:p14="http://schemas.microsoft.com/office/powerpoint/2010/main" val="2409986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INFINITE CAMPUS</a:t>
            </a:r>
            <a:br>
              <a:rPr lang="en-US" dirty="0" smtClean="0"/>
            </a:br>
            <a:r>
              <a:rPr lang="en-US" sz="2400" i="1" u="sng" dirty="0" smtClean="0"/>
              <a:t>your  communication connection</a:t>
            </a:r>
            <a:endParaRPr lang="en-US" u="sng" dirty="0"/>
          </a:p>
        </p:txBody>
      </p:sp>
      <p:sp>
        <p:nvSpPr>
          <p:cNvPr id="3" name="Content Placeholder 2"/>
          <p:cNvSpPr>
            <a:spLocks noGrp="1"/>
          </p:cNvSpPr>
          <p:nvPr>
            <p:ph idx="1"/>
          </p:nvPr>
        </p:nvSpPr>
        <p:spPr/>
        <p:txBody>
          <a:bodyPr>
            <a:normAutofit fontScale="85000" lnSpcReduction="20000"/>
          </a:bodyPr>
          <a:lstStyle/>
          <a:p>
            <a:r>
              <a:rPr lang="en-US" dirty="0" smtClean="0"/>
              <a:t>Please know your Infinite Campus log in information. You should have received your code at registration. Have you forgotten your code? Contact </a:t>
            </a:r>
            <a:r>
              <a:rPr lang="en-US" b="1" i="1" u="sng" dirty="0" err="1" smtClean="0"/>
              <a:t>reg</a:t>
            </a:r>
            <a:r>
              <a:rPr lang="en-US" b="1" i="1" u="sng" dirty="0" smtClean="0"/>
              <a:t> help </a:t>
            </a:r>
            <a:r>
              <a:rPr lang="en-US" dirty="0" smtClean="0"/>
              <a:t>via email.</a:t>
            </a:r>
          </a:p>
          <a:p>
            <a:r>
              <a:rPr lang="en-US" dirty="0" smtClean="0"/>
              <a:t>Please check IC weekly for updates from the office.</a:t>
            </a:r>
          </a:p>
          <a:p>
            <a:r>
              <a:rPr lang="en-US" dirty="0" smtClean="0"/>
              <a:t>All progress reports will be on Infinite campus.</a:t>
            </a:r>
          </a:p>
          <a:p>
            <a:r>
              <a:rPr lang="en-US" dirty="0" smtClean="0"/>
              <a:t>All lunch account information is on IC this year.</a:t>
            </a:r>
          </a:p>
          <a:p>
            <a:r>
              <a:rPr lang="en-US" dirty="0" smtClean="0"/>
              <a:t>Please update your information. If you change your email or phone number, please update in IC. </a:t>
            </a:r>
          </a:p>
          <a:p>
            <a:r>
              <a:rPr lang="en-US" dirty="0" smtClean="0"/>
              <a:t>This is our emergency notification system. If you have not checked the appropriate box to receive these messages, please do so. Scroll all the way down to the bottom of each page to see the boxes.  </a:t>
            </a:r>
          </a:p>
          <a:p>
            <a:r>
              <a:rPr lang="en-US" dirty="0" smtClean="0"/>
              <a:t>Our school website has links to numerous at home supports, check it out. </a:t>
            </a:r>
          </a:p>
          <a:p>
            <a:pPr marL="0" indent="0" algn="ctr">
              <a:buNone/>
            </a:pPr>
            <a:r>
              <a:rPr lang="en-US" b="1" i="1" u="sng" dirty="0" smtClean="0">
                <a:latin typeface="Berlin Sans FB Demi" panose="020E0802020502020306" pitchFamily="34" charset="0"/>
              </a:rPr>
              <a:t>Follow me on Twitter @</a:t>
            </a:r>
            <a:r>
              <a:rPr lang="en-US" b="1" i="1" u="sng" dirty="0" err="1" smtClean="0">
                <a:latin typeface="Berlin Sans FB Demi" panose="020E0802020502020306" pitchFamily="34" charset="0"/>
              </a:rPr>
              <a:t>Shermanerox</a:t>
            </a:r>
            <a:endParaRPr lang="en-US" b="1" i="1" u="sng" dirty="0">
              <a:latin typeface="Berlin Sans FB Demi" panose="020E0802020502020306" pitchFamily="34" charset="0"/>
            </a:endParaRPr>
          </a:p>
        </p:txBody>
      </p:sp>
      <p:pic>
        <p:nvPicPr>
          <p:cNvPr id="4" name="Picture 3" descr="external image effective-&lt;strong&gt;communication&lt;/strong&g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2204936" cy="1463040"/>
          </a:xfrm>
          <a:prstGeom prst="rect">
            <a:avLst/>
          </a:prstGeom>
        </p:spPr>
      </p:pic>
    </p:spTree>
    <p:extLst>
      <p:ext uri="{BB962C8B-B14F-4D97-AF65-F5344CB8AC3E}">
        <p14:creationId xmlns:p14="http://schemas.microsoft.com/office/powerpoint/2010/main" val="576249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301"/>
            <a:ext cx="10515600" cy="1449388"/>
          </a:xfrm>
        </p:spPr>
        <p:txBody>
          <a:bodyPr>
            <a:normAutofit fontScale="90000"/>
          </a:bodyPr>
          <a:lstStyle/>
          <a:p>
            <a:pPr algn="ctr"/>
            <a:r>
              <a:rPr lang="en-US" sz="6000" dirty="0" smtClean="0">
                <a:latin typeface="Castellar" panose="020A0402060406010301" pitchFamily="18" charset="0"/>
              </a:rPr>
              <a:t>CURRICULUM UPDATES</a:t>
            </a:r>
            <a:br>
              <a:rPr lang="en-US" sz="6000" dirty="0" smtClean="0">
                <a:latin typeface="Castellar" panose="020A0402060406010301" pitchFamily="18" charset="0"/>
              </a:rPr>
            </a:br>
            <a:r>
              <a:rPr lang="en-US" sz="6000" dirty="0" smtClean="0">
                <a:latin typeface="Castellar" panose="020A0402060406010301" pitchFamily="18" charset="0"/>
              </a:rPr>
              <a:t>and assessments</a:t>
            </a:r>
            <a:endParaRPr lang="en-US" sz="6000" dirty="0">
              <a:latin typeface="Castellar" panose="020A0402060406010301"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t>MINDUP strategies will be taught in each classroom. Children will learn about how their brain works in order to learn self regulation skills. Room 2 will be a “brain break” room that will be staffed through out the day. </a:t>
            </a:r>
          </a:p>
          <a:p>
            <a:r>
              <a:rPr lang="en-US" dirty="0" smtClean="0"/>
              <a:t>Social Studies Curriculum has been updated </a:t>
            </a:r>
            <a:r>
              <a:rPr lang="en-US" smtClean="0"/>
              <a:t>for grades 3,4,5.</a:t>
            </a:r>
          </a:p>
          <a:p>
            <a:r>
              <a:rPr lang="en-US" smtClean="0"/>
              <a:t>STAR </a:t>
            </a:r>
            <a:r>
              <a:rPr lang="en-US" dirty="0" smtClean="0"/>
              <a:t>benchmark assessments are underway. Theses assessments are used for our school teams to look at the impact of our instruction on learning progressions as measured across the country and in Fairfield. These are not  diagnostic in nature but rather used to assist us in planning.</a:t>
            </a:r>
          </a:p>
          <a:p>
            <a:r>
              <a:rPr lang="en-US" dirty="0" smtClean="0"/>
              <a:t>F &amp; P reading assessments are also happening. These are used to benchmark reading and document growth.</a:t>
            </a:r>
          </a:p>
          <a:p>
            <a:r>
              <a:rPr lang="en-US" dirty="0" smtClean="0"/>
              <a:t>All Kindergarten students have been screened for phonemic awareness so that we can plan for instruction. </a:t>
            </a:r>
            <a:endParaRPr lang="en-US" dirty="0"/>
          </a:p>
        </p:txBody>
      </p:sp>
      <p:pic>
        <p:nvPicPr>
          <p:cNvPr id="4" name="Picture 3" descr="CardwellRoberts - Fifth Grade &lt;strong&gt;Curriculum&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58900" cy="1409700"/>
          </a:xfrm>
          <a:prstGeom prst="rect">
            <a:avLst/>
          </a:prstGeom>
        </p:spPr>
      </p:pic>
      <p:pic>
        <p:nvPicPr>
          <p:cNvPr id="5" name="Picture 4" descr="Authentic &lt;strong&gt;Assessments&lt;/strong&gt; | iTea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327" y="4102099"/>
            <a:ext cx="4025673" cy="1698285"/>
          </a:xfrm>
          <a:prstGeom prst="rect">
            <a:avLst/>
          </a:prstGeom>
        </p:spPr>
      </p:pic>
    </p:spTree>
    <p:extLst>
      <p:ext uri="{BB962C8B-B14F-4D97-AF65-F5344CB8AC3E}">
        <p14:creationId xmlns:p14="http://schemas.microsoft.com/office/powerpoint/2010/main" val="382256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43575"/>
          </a:xfrm>
        </p:spPr>
        <p:txBody>
          <a:bodyPr>
            <a:normAutofit/>
          </a:bodyPr>
          <a:lstStyle/>
          <a:p>
            <a:pPr algn="ctr"/>
            <a:r>
              <a:rPr lang="en-US" sz="8000" dirty="0" smtClean="0">
                <a:latin typeface="Curlz MT" panose="04040404050702020202" pitchFamily="82" charset="0"/>
              </a:rPr>
              <a:t/>
            </a:r>
            <a:br>
              <a:rPr lang="en-US" sz="8000" dirty="0" smtClean="0">
                <a:latin typeface="Curlz MT" panose="04040404050702020202" pitchFamily="82" charset="0"/>
              </a:rPr>
            </a:br>
            <a:r>
              <a:rPr lang="en-US" sz="8000" dirty="0" smtClean="0">
                <a:latin typeface="Curlz MT" panose="04040404050702020202" pitchFamily="82" charset="0"/>
              </a:rPr>
              <a:t/>
            </a:r>
            <a:br>
              <a:rPr lang="en-US" sz="8000" dirty="0" smtClean="0">
                <a:latin typeface="Curlz MT" panose="04040404050702020202" pitchFamily="82" charset="0"/>
              </a:rPr>
            </a:br>
            <a:endParaRPr lang="en-US" sz="8000" dirty="0">
              <a:latin typeface="Curlz MT" panose="04040404050702020202" pitchFamily="82" charset="0"/>
            </a:endParaRPr>
          </a:p>
        </p:txBody>
      </p:sp>
      <p:pic>
        <p:nvPicPr>
          <p:cNvPr id="3" name="Picture 2" descr="external image great_&lt;strong&gt;year&lt;/strong&gt;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1" y="546100"/>
            <a:ext cx="8521700" cy="5286834"/>
          </a:xfrm>
          <a:prstGeom prst="rect">
            <a:avLst/>
          </a:prstGeom>
        </p:spPr>
      </p:pic>
    </p:spTree>
    <p:extLst>
      <p:ext uri="{BB962C8B-B14F-4D97-AF65-F5344CB8AC3E}">
        <p14:creationId xmlns:p14="http://schemas.microsoft.com/office/powerpoint/2010/main" val="405615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Introducing our Terrific </a:t>
            </a:r>
            <a:r>
              <a:rPr lang="en-US" b="1" i="1" u="sng" dirty="0"/>
              <a:t>S</a:t>
            </a:r>
            <a:r>
              <a:rPr lang="en-US" b="1" i="1" u="sng" dirty="0" smtClean="0"/>
              <a:t>taff! </a:t>
            </a:r>
            <a:endParaRPr lang="en-US" b="1" i="1" u="sng" dirty="0"/>
          </a:p>
        </p:txBody>
      </p:sp>
      <p:pic>
        <p:nvPicPr>
          <p:cNvPr id="4" name="Content Placeholder 3" descr="... Journey To Perfection: We Love Teachers!! &lt;strong&gt;Teacher&lt;/strong&gt; Appreciation Idea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2003425"/>
            <a:ext cx="4351338" cy="4351338"/>
          </a:xfrm>
        </p:spPr>
      </p:pic>
    </p:spTree>
    <p:extLst>
      <p:ext uri="{BB962C8B-B14F-4D97-AF65-F5344CB8AC3E}">
        <p14:creationId xmlns:p14="http://schemas.microsoft.com/office/powerpoint/2010/main" val="2641845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1"/>
            <a:ext cx="10515600" cy="1563688"/>
          </a:xfrm>
        </p:spPr>
        <p:txBody>
          <a:bodyPr>
            <a:normAutofit fontScale="90000"/>
          </a:bodyPr>
          <a:lstStyle/>
          <a:p>
            <a:pPr algn="ctr"/>
            <a:r>
              <a:rPr lang="en-US" dirty="0" smtClean="0"/>
              <a:t>Administrative and </a:t>
            </a:r>
            <a:br>
              <a:rPr lang="en-US" dirty="0" smtClean="0"/>
            </a:br>
            <a:r>
              <a:rPr lang="en-US" dirty="0" smtClean="0"/>
              <a:t>School Support Staff</a:t>
            </a:r>
            <a:br>
              <a:rPr lang="en-US" dirty="0" smtClean="0"/>
            </a:br>
            <a:endParaRPr lang="en-US" dirty="0"/>
          </a:p>
        </p:txBody>
      </p:sp>
      <p:sp>
        <p:nvSpPr>
          <p:cNvPr id="3" name="Content Placeholder 2"/>
          <p:cNvSpPr>
            <a:spLocks noGrp="1"/>
          </p:cNvSpPr>
          <p:nvPr>
            <p:ph sz="half" idx="1"/>
          </p:nvPr>
        </p:nvSpPr>
        <p:spPr/>
        <p:txBody>
          <a:bodyPr>
            <a:normAutofit lnSpcReduction="10000"/>
          </a:bodyPr>
          <a:lstStyle/>
          <a:p>
            <a:r>
              <a:rPr lang="en-US" dirty="0" smtClean="0"/>
              <a:t>Eileen O. Roxbee, Principal</a:t>
            </a:r>
          </a:p>
          <a:p>
            <a:r>
              <a:rPr lang="en-US" dirty="0" smtClean="0"/>
              <a:t>Leslie Davis, IIT/Gifted</a:t>
            </a:r>
          </a:p>
          <a:p>
            <a:r>
              <a:rPr lang="en-US" dirty="0" smtClean="0"/>
              <a:t>Robyn Walters, MST</a:t>
            </a:r>
          </a:p>
          <a:p>
            <a:r>
              <a:rPr lang="en-US" dirty="0" smtClean="0"/>
              <a:t>Lauren Moreno, LAS</a:t>
            </a:r>
          </a:p>
          <a:p>
            <a:r>
              <a:rPr lang="en-US" dirty="0" smtClean="0"/>
              <a:t>Kara </a:t>
            </a:r>
            <a:r>
              <a:rPr lang="en-US" dirty="0" err="1" smtClean="0"/>
              <a:t>Atihlo</a:t>
            </a:r>
            <a:r>
              <a:rPr lang="en-US" dirty="0" smtClean="0"/>
              <a:t>, LAS</a:t>
            </a:r>
          </a:p>
          <a:p>
            <a:r>
              <a:rPr lang="en-US" dirty="0" smtClean="0"/>
              <a:t>Stephanie Goldberg, LMS</a:t>
            </a:r>
          </a:p>
          <a:p>
            <a:r>
              <a:rPr lang="en-US" dirty="0" smtClean="0"/>
              <a:t>Megan </a:t>
            </a:r>
            <a:r>
              <a:rPr lang="en-US" dirty="0" err="1" smtClean="0"/>
              <a:t>Grskovic</a:t>
            </a:r>
            <a:r>
              <a:rPr lang="en-US" dirty="0" smtClean="0"/>
              <a:t>, School psychologist</a:t>
            </a:r>
          </a:p>
          <a:p>
            <a:r>
              <a:rPr lang="en-US" dirty="0" smtClean="0"/>
              <a:t>Kirsten </a:t>
            </a:r>
            <a:r>
              <a:rPr lang="en-US" dirty="0" err="1" smtClean="0"/>
              <a:t>Sabrowski</a:t>
            </a:r>
            <a:r>
              <a:rPr lang="en-US" dirty="0" smtClean="0"/>
              <a:t>, Social Worker</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Teresa Kerrigan, Administrative assistant, head school secretary</a:t>
            </a:r>
          </a:p>
          <a:p>
            <a:r>
              <a:rPr lang="en-US" dirty="0" smtClean="0"/>
              <a:t>Lisa </a:t>
            </a:r>
            <a:r>
              <a:rPr lang="en-US" dirty="0" err="1" smtClean="0"/>
              <a:t>Dutkowsky</a:t>
            </a:r>
            <a:r>
              <a:rPr lang="en-US" dirty="0" smtClean="0"/>
              <a:t>, AM clerk</a:t>
            </a:r>
          </a:p>
          <a:p>
            <a:r>
              <a:rPr lang="en-US" dirty="0" smtClean="0"/>
              <a:t>Liz Foley, PM clerk</a:t>
            </a:r>
          </a:p>
          <a:p>
            <a:r>
              <a:rPr lang="en-US" dirty="0" smtClean="0"/>
              <a:t>Denise Gilbane, school nurse</a:t>
            </a:r>
          </a:p>
          <a:p>
            <a:r>
              <a:rPr lang="en-US" dirty="0" smtClean="0"/>
              <a:t>Joe </a:t>
            </a:r>
            <a:r>
              <a:rPr lang="en-US" dirty="0" err="1" smtClean="0"/>
              <a:t>Ceste</a:t>
            </a:r>
            <a:r>
              <a:rPr lang="en-US" dirty="0" smtClean="0"/>
              <a:t>, Head Custodian</a:t>
            </a:r>
          </a:p>
          <a:p>
            <a:r>
              <a:rPr lang="en-US" dirty="0" smtClean="0"/>
              <a:t>Manny Pena, night custodian</a:t>
            </a:r>
          </a:p>
          <a:p>
            <a:r>
              <a:rPr lang="en-US" dirty="0" smtClean="0"/>
              <a:t>Mrs</a:t>
            </a:r>
            <a:r>
              <a:rPr lang="en-US" dirty="0"/>
              <a:t>.</a:t>
            </a:r>
            <a:r>
              <a:rPr lang="en-US" dirty="0" smtClean="0"/>
              <a:t> Mulligan and Mrs. </a:t>
            </a:r>
            <a:r>
              <a:rPr lang="en-US" dirty="0" err="1" smtClean="0"/>
              <a:t>Haidar</a:t>
            </a:r>
            <a:r>
              <a:rPr lang="en-US" dirty="0" smtClean="0"/>
              <a:t>, Lunch room </a:t>
            </a:r>
            <a:endParaRPr lang="en-US" dirty="0"/>
          </a:p>
        </p:txBody>
      </p:sp>
      <p:pic>
        <p:nvPicPr>
          <p:cNvPr id="6" name="Picture 5" descr="TEED 4020: Computer Assisted Instruction Wiki - Prepositions for 10t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350" y="5558"/>
            <a:ext cx="2190750" cy="1635920"/>
          </a:xfrm>
          <a:prstGeom prst="rect">
            <a:avLst/>
          </a:prstGeom>
        </p:spPr>
      </p:pic>
    </p:spTree>
    <p:extLst>
      <p:ext uri="{BB962C8B-B14F-4D97-AF65-F5344CB8AC3E}">
        <p14:creationId xmlns:p14="http://schemas.microsoft.com/office/powerpoint/2010/main" val="3047845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Teachers</a:t>
            </a:r>
            <a:endParaRPr lang="en-US" dirty="0"/>
          </a:p>
        </p:txBody>
      </p:sp>
      <p:pic>
        <p:nvPicPr>
          <p:cNvPr id="5" name="Content Placeholder 4" descr="num-1-&lt;strong&gt;teacher&lt;/strong&gt;.gif"/>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05600" y="365125"/>
            <a:ext cx="2416175" cy="1325563"/>
          </a:xfrm>
        </p:spPr>
      </p:pic>
      <p:sp>
        <p:nvSpPr>
          <p:cNvPr id="4" name="Content Placeholder 3"/>
          <p:cNvSpPr>
            <a:spLocks noGrp="1"/>
          </p:cNvSpPr>
          <p:nvPr>
            <p:ph sz="half" idx="2"/>
          </p:nvPr>
        </p:nvSpPr>
        <p:spPr>
          <a:xfrm>
            <a:off x="838200" y="1825625"/>
            <a:ext cx="10515600" cy="4351338"/>
          </a:xfrm>
        </p:spPr>
        <p:txBody>
          <a:bodyPr>
            <a:normAutofit lnSpcReduction="10000"/>
          </a:bodyPr>
          <a:lstStyle/>
          <a:p>
            <a:r>
              <a:rPr lang="en-US" sz="1800" dirty="0" smtClean="0"/>
              <a:t>Kindergarten:</a:t>
            </a:r>
          </a:p>
          <a:p>
            <a:r>
              <a:rPr lang="en-US" sz="1800" dirty="0" smtClean="0"/>
              <a:t>Mrs. </a:t>
            </a:r>
            <a:r>
              <a:rPr lang="en-US" sz="1800" dirty="0" err="1" smtClean="0"/>
              <a:t>Woodfine</a:t>
            </a:r>
            <a:r>
              <a:rPr lang="en-US" sz="1800" dirty="0" smtClean="0"/>
              <a:t>, Mrs. Rossi, Ms. Hoyt</a:t>
            </a:r>
          </a:p>
          <a:p>
            <a:r>
              <a:rPr lang="en-US" sz="1800" dirty="0" smtClean="0"/>
              <a:t>First Grade:</a:t>
            </a:r>
          </a:p>
          <a:p>
            <a:r>
              <a:rPr lang="en-US" sz="1800" dirty="0" smtClean="0"/>
              <a:t>Mrs. </a:t>
            </a:r>
            <a:r>
              <a:rPr lang="en-US" sz="1800" dirty="0" err="1" smtClean="0"/>
              <a:t>Dipaola</a:t>
            </a:r>
            <a:r>
              <a:rPr lang="en-US" sz="1800" dirty="0" smtClean="0"/>
              <a:t>, Mrs. Dowd, Mrs. Jamison, Mrs. Valentine(Ms. </a:t>
            </a:r>
            <a:r>
              <a:rPr lang="en-US" sz="1800" dirty="0" err="1"/>
              <a:t>A</a:t>
            </a:r>
            <a:r>
              <a:rPr lang="en-US" sz="1800" dirty="0" err="1" smtClean="0"/>
              <a:t>damsky</a:t>
            </a:r>
            <a:r>
              <a:rPr lang="en-US" sz="1800" dirty="0" smtClean="0"/>
              <a:t>)</a:t>
            </a:r>
          </a:p>
          <a:p>
            <a:r>
              <a:rPr lang="en-US" sz="1800" dirty="0" smtClean="0"/>
              <a:t>Second Grade:</a:t>
            </a:r>
          </a:p>
          <a:p>
            <a:r>
              <a:rPr lang="en-US" sz="1800" dirty="0" smtClean="0"/>
              <a:t>Mrs. </a:t>
            </a:r>
            <a:r>
              <a:rPr lang="en-US" sz="1800" dirty="0" err="1" smtClean="0"/>
              <a:t>Capozzi</a:t>
            </a:r>
            <a:r>
              <a:rPr lang="en-US" sz="1800" dirty="0" smtClean="0"/>
              <a:t>, Mrs. </a:t>
            </a:r>
            <a:r>
              <a:rPr lang="en-US" sz="1800" dirty="0" err="1" smtClean="0"/>
              <a:t>Kopchik</a:t>
            </a:r>
            <a:r>
              <a:rPr lang="en-US" sz="1800" dirty="0" smtClean="0"/>
              <a:t>, Mrs. </a:t>
            </a:r>
            <a:r>
              <a:rPr lang="en-US" sz="1800" dirty="0" err="1" smtClean="0"/>
              <a:t>Paradis</a:t>
            </a:r>
            <a:r>
              <a:rPr lang="en-US" sz="1800" dirty="0" smtClean="0"/>
              <a:t>, Mrs. </a:t>
            </a:r>
            <a:r>
              <a:rPr lang="en-US" sz="1800" dirty="0" err="1" smtClean="0"/>
              <a:t>Putorti</a:t>
            </a:r>
            <a:endParaRPr lang="en-US" sz="1800" dirty="0" smtClean="0"/>
          </a:p>
          <a:p>
            <a:r>
              <a:rPr lang="en-US" sz="1800" dirty="0" smtClean="0"/>
              <a:t>Third Grade:</a:t>
            </a:r>
          </a:p>
          <a:p>
            <a:r>
              <a:rPr lang="en-US" sz="1800" dirty="0" smtClean="0"/>
              <a:t>Ms. Hayes, Ms. </a:t>
            </a:r>
            <a:r>
              <a:rPr lang="en-US" sz="1800" dirty="0" err="1" smtClean="0"/>
              <a:t>Ioanna</a:t>
            </a:r>
            <a:r>
              <a:rPr lang="en-US" sz="1800" dirty="0" smtClean="0"/>
              <a:t>, Mrs. </a:t>
            </a:r>
            <a:r>
              <a:rPr lang="en-US" sz="1800" dirty="0" err="1" smtClean="0"/>
              <a:t>Paci</a:t>
            </a:r>
            <a:endParaRPr lang="en-US" sz="1800" dirty="0" smtClean="0"/>
          </a:p>
          <a:p>
            <a:r>
              <a:rPr lang="en-US" sz="1800" dirty="0" smtClean="0"/>
              <a:t>Fourth Grade:</a:t>
            </a:r>
          </a:p>
          <a:p>
            <a:r>
              <a:rPr lang="en-US" sz="1800" dirty="0" smtClean="0"/>
              <a:t>Mr. </a:t>
            </a:r>
            <a:r>
              <a:rPr lang="en-US" sz="1800" dirty="0" err="1" smtClean="0"/>
              <a:t>Carr</a:t>
            </a:r>
            <a:r>
              <a:rPr lang="en-US" sz="1800" dirty="0" smtClean="0"/>
              <a:t>, Ms. </a:t>
            </a:r>
            <a:r>
              <a:rPr lang="en-US" sz="1800" dirty="0" err="1" smtClean="0"/>
              <a:t>Gulash</a:t>
            </a:r>
            <a:r>
              <a:rPr lang="en-US" sz="1800" dirty="0" smtClean="0"/>
              <a:t>, Mrs. </a:t>
            </a:r>
            <a:r>
              <a:rPr lang="en-US" sz="1800" dirty="0" err="1" smtClean="0"/>
              <a:t>Mencio</a:t>
            </a:r>
            <a:r>
              <a:rPr lang="en-US" sz="1800" dirty="0" smtClean="0"/>
              <a:t>, Mrs. Miller</a:t>
            </a:r>
          </a:p>
          <a:p>
            <a:r>
              <a:rPr lang="en-US" sz="1800" dirty="0" smtClean="0"/>
              <a:t>Fifth Grade:</a:t>
            </a:r>
          </a:p>
          <a:p>
            <a:r>
              <a:rPr lang="en-US" sz="1800" dirty="0" smtClean="0"/>
              <a:t>Mrs. </a:t>
            </a:r>
            <a:r>
              <a:rPr lang="en-US" sz="1800" dirty="0" err="1" smtClean="0"/>
              <a:t>Garasimowicz</a:t>
            </a:r>
            <a:r>
              <a:rPr lang="en-US" sz="1800" dirty="0" smtClean="0"/>
              <a:t>, Mr. Luciano, Mrs. Morse, Mrs. Torres</a:t>
            </a:r>
          </a:p>
          <a:p>
            <a:endParaRPr lang="en-US" sz="1800" dirty="0" smtClean="0"/>
          </a:p>
          <a:p>
            <a:endParaRPr lang="en-US" dirty="0" smtClean="0"/>
          </a:p>
        </p:txBody>
      </p:sp>
    </p:spTree>
    <p:extLst>
      <p:ext uri="{BB962C8B-B14F-4D97-AF65-F5344CB8AC3E}">
        <p14:creationId xmlns:p14="http://schemas.microsoft.com/office/powerpoint/2010/main" val="2215772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262683"/>
          </a:xfrm>
        </p:spPr>
        <p:txBody>
          <a:bodyPr>
            <a:normAutofit/>
          </a:bodyPr>
          <a:lstStyle/>
          <a:p>
            <a:pPr algn="ctr"/>
            <a:r>
              <a:rPr lang="en-US" dirty="0" smtClean="0"/>
              <a:t>SPECIALISTS</a:t>
            </a:r>
            <a:br>
              <a:rPr lang="en-US" dirty="0" smtClean="0"/>
            </a:br>
            <a:r>
              <a:rPr lang="en-US" dirty="0" smtClean="0"/>
              <a:t/>
            </a:r>
            <a:br>
              <a:rPr lang="en-US" dirty="0" smtClean="0"/>
            </a:br>
            <a:endParaRPr lang="en-US" dirty="0"/>
          </a:p>
        </p:txBody>
      </p:sp>
      <p:pic>
        <p:nvPicPr>
          <p:cNvPr id="5" name="Content Placeholder 4" descr="external image arts_&lt;strong&gt;art&lt;/strong&gt;_supplies.gif"/>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0700" y="3718720"/>
            <a:ext cx="2717800" cy="2058988"/>
          </a:xfrm>
        </p:spPr>
      </p:pic>
      <p:pic>
        <p:nvPicPr>
          <p:cNvPr id="6" name="Content Placeholder 5" descr="external image physical-ed-color.gif"/>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940800" y="341313"/>
            <a:ext cx="3086100" cy="2376487"/>
          </a:xfrm>
        </p:spPr>
      </p:pic>
      <p:pic>
        <p:nvPicPr>
          <p:cNvPr id="7" name="Picture 6" descr="フリーイラスト素材] イラスト, 音符, 音楽, 虹, EP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5700" y="4127500"/>
            <a:ext cx="2895599" cy="2179638"/>
          </a:xfrm>
          <a:prstGeom prst="rect">
            <a:avLst/>
          </a:prstGeom>
        </p:spPr>
      </p:pic>
      <p:pic>
        <p:nvPicPr>
          <p:cNvPr id="8" name="Picture 7" descr="0025-0803-0817-2708_clip_art_graphic_of_a_red_apple_cartoon_character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853" y="314274"/>
            <a:ext cx="1876553" cy="1806625"/>
          </a:xfrm>
          <a:prstGeom prst="rect">
            <a:avLst/>
          </a:prstGeom>
        </p:spPr>
      </p:pic>
      <p:pic>
        <p:nvPicPr>
          <p:cNvPr id="9" name="Picture 8" descr="Dos añoscompartiendo noticias e información sobre plantas , jardine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2813" y="1217586"/>
            <a:ext cx="3246374" cy="2640013"/>
          </a:xfrm>
          <a:prstGeom prst="rect">
            <a:avLst/>
          </a:prstGeom>
        </p:spPr>
      </p:pic>
      <p:pic>
        <p:nvPicPr>
          <p:cNvPr id="10" name="Picture 9" descr="am thinking.... :): How my school made me what I am!"/>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1850" y="5014912"/>
            <a:ext cx="5854700" cy="1843088"/>
          </a:xfrm>
          <a:prstGeom prst="rect">
            <a:avLst/>
          </a:prstGeom>
        </p:spPr>
      </p:pic>
    </p:spTree>
    <p:extLst>
      <p:ext uri="{BB962C8B-B14F-4D97-AF65-F5344CB8AC3E}">
        <p14:creationId xmlns:p14="http://schemas.microsoft.com/office/powerpoint/2010/main" val="14656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t>MUSIC: </a:t>
            </a:r>
            <a:r>
              <a:rPr lang="en-US" sz="2800" b="1" dirty="0" smtClean="0"/>
              <a:t>Ms. </a:t>
            </a:r>
            <a:r>
              <a:rPr lang="en-US" sz="2800" b="1" dirty="0" err="1" smtClean="0"/>
              <a:t>Cardillo</a:t>
            </a:r>
            <a:r>
              <a:rPr lang="en-US" sz="2800" b="1" dirty="0" smtClean="0"/>
              <a:t>, Ms. </a:t>
            </a:r>
            <a:r>
              <a:rPr lang="en-US" sz="2800" b="1" dirty="0" err="1" smtClean="0"/>
              <a:t>Cerasoli</a:t>
            </a:r>
            <a:r>
              <a:rPr lang="en-US" sz="2800" b="1" dirty="0" smtClean="0"/>
              <a:t>, Mrs. Jimenez(strings), </a:t>
            </a:r>
            <a:br>
              <a:rPr lang="en-US" sz="2800" b="1" dirty="0" smtClean="0"/>
            </a:br>
            <a:r>
              <a:rPr lang="en-US" sz="2800" b="1" dirty="0" smtClean="0"/>
              <a:t>Mrs. </a:t>
            </a:r>
            <a:r>
              <a:rPr lang="en-US" sz="2800" b="1" dirty="0" err="1" smtClean="0"/>
              <a:t>DiMeglio</a:t>
            </a:r>
            <a:r>
              <a:rPr lang="en-US" sz="2800" b="1" dirty="0" smtClean="0"/>
              <a:t> (band)</a:t>
            </a:r>
            <a:endParaRPr lang="en-US" sz="2800" b="1" dirty="0"/>
          </a:p>
        </p:txBody>
      </p:sp>
      <p:sp>
        <p:nvSpPr>
          <p:cNvPr id="3" name="Content Placeholder 2"/>
          <p:cNvSpPr>
            <a:spLocks noGrp="1"/>
          </p:cNvSpPr>
          <p:nvPr>
            <p:ph sz="half" idx="1"/>
          </p:nvPr>
        </p:nvSpPr>
        <p:spPr/>
        <p:txBody>
          <a:bodyPr>
            <a:normAutofit lnSpcReduction="10000"/>
          </a:bodyPr>
          <a:lstStyle/>
          <a:p>
            <a:r>
              <a:rPr lang="en-US" u="sng" dirty="0" smtClean="0"/>
              <a:t>ART:</a:t>
            </a:r>
          </a:p>
          <a:p>
            <a:r>
              <a:rPr lang="en-US" dirty="0" smtClean="0"/>
              <a:t>Ms. </a:t>
            </a:r>
            <a:r>
              <a:rPr lang="en-US" dirty="0" err="1" smtClean="0"/>
              <a:t>Ciarletto</a:t>
            </a:r>
            <a:endParaRPr lang="en-US" dirty="0" smtClean="0"/>
          </a:p>
          <a:p>
            <a:endParaRPr lang="en-US" dirty="0"/>
          </a:p>
          <a:p>
            <a:r>
              <a:rPr lang="en-US" u="sng" dirty="0" smtClean="0"/>
              <a:t>LLC:</a:t>
            </a:r>
          </a:p>
          <a:p>
            <a:r>
              <a:rPr lang="en-US" dirty="0" smtClean="0"/>
              <a:t>Mrs. Goldberg (Mr. </a:t>
            </a:r>
            <a:r>
              <a:rPr lang="en-US" dirty="0" err="1" smtClean="0"/>
              <a:t>Foschi</a:t>
            </a:r>
            <a:r>
              <a:rPr lang="en-US" dirty="0" smtClean="0"/>
              <a:t>, sub)</a:t>
            </a:r>
            <a:endParaRPr lang="en-US" dirty="0"/>
          </a:p>
          <a:p>
            <a:endParaRPr lang="en-US" dirty="0" smtClean="0"/>
          </a:p>
          <a:p>
            <a:r>
              <a:rPr lang="en-US" u="sng" dirty="0" smtClean="0"/>
              <a:t>Physical Education:</a:t>
            </a:r>
          </a:p>
          <a:p>
            <a:r>
              <a:rPr lang="en-US" dirty="0" smtClean="0"/>
              <a:t>Mr. </a:t>
            </a:r>
            <a:r>
              <a:rPr lang="en-US" dirty="0" err="1" smtClean="0"/>
              <a:t>Osleger</a:t>
            </a:r>
            <a:r>
              <a:rPr lang="en-US" dirty="0" smtClean="0"/>
              <a:t> (Coach O ) and Mr. </a:t>
            </a:r>
            <a:r>
              <a:rPr lang="en-US" dirty="0" err="1" smtClean="0"/>
              <a:t>Lovelett</a:t>
            </a:r>
            <a:r>
              <a:rPr lang="en-US" dirty="0" smtClean="0"/>
              <a:t> (Coach </a:t>
            </a:r>
            <a:r>
              <a:rPr lang="en-US" dirty="0" err="1" smtClean="0"/>
              <a:t>Lovelett</a:t>
            </a:r>
            <a:r>
              <a:rPr lang="en-US" dirty="0" smtClean="0"/>
              <a:t>)</a:t>
            </a:r>
            <a:endParaRPr lang="en-US" dirty="0"/>
          </a:p>
        </p:txBody>
      </p:sp>
      <p:sp>
        <p:nvSpPr>
          <p:cNvPr id="4" name="Content Placeholder 3"/>
          <p:cNvSpPr>
            <a:spLocks noGrp="1"/>
          </p:cNvSpPr>
          <p:nvPr>
            <p:ph sz="half" idx="2"/>
          </p:nvPr>
        </p:nvSpPr>
        <p:spPr/>
        <p:txBody>
          <a:bodyPr>
            <a:normAutofit lnSpcReduction="10000"/>
          </a:bodyPr>
          <a:lstStyle/>
          <a:p>
            <a:r>
              <a:rPr lang="en-US" u="sng" dirty="0" smtClean="0"/>
              <a:t>SPECIAL EDUCATION</a:t>
            </a:r>
          </a:p>
          <a:p>
            <a:r>
              <a:rPr lang="en-US" dirty="0" smtClean="0"/>
              <a:t>Mrs. McKiernan</a:t>
            </a:r>
          </a:p>
          <a:p>
            <a:r>
              <a:rPr lang="en-US" dirty="0" smtClean="0"/>
              <a:t>Mrs. Antoniou</a:t>
            </a:r>
          </a:p>
          <a:p>
            <a:r>
              <a:rPr lang="en-US" dirty="0" smtClean="0"/>
              <a:t>Ms. Ward</a:t>
            </a:r>
          </a:p>
          <a:p>
            <a:r>
              <a:rPr lang="en-US" dirty="0" smtClean="0"/>
              <a:t>Mrs. </a:t>
            </a:r>
            <a:r>
              <a:rPr lang="en-US" dirty="0" err="1" smtClean="0"/>
              <a:t>Piskura</a:t>
            </a:r>
            <a:endParaRPr lang="en-US" dirty="0" smtClean="0"/>
          </a:p>
          <a:p>
            <a:r>
              <a:rPr lang="en-US" dirty="0" smtClean="0"/>
              <a:t>Mrs. Kovach (SLP)</a:t>
            </a:r>
          </a:p>
          <a:p>
            <a:r>
              <a:rPr lang="en-US" dirty="0" smtClean="0"/>
              <a:t>Ms. </a:t>
            </a:r>
            <a:r>
              <a:rPr lang="en-US" dirty="0" err="1" smtClean="0"/>
              <a:t>Arnow</a:t>
            </a:r>
            <a:r>
              <a:rPr lang="en-US" dirty="0" smtClean="0"/>
              <a:t> (OT)</a:t>
            </a:r>
          </a:p>
          <a:p>
            <a:r>
              <a:rPr lang="en-US" dirty="0" smtClean="0"/>
              <a:t>Mrs. Mehta (PT)</a:t>
            </a:r>
          </a:p>
          <a:p>
            <a:pPr marL="0" indent="0">
              <a:buNone/>
            </a:pPr>
            <a:r>
              <a:rPr lang="en-US" dirty="0" smtClean="0"/>
              <a:t>                                        </a:t>
            </a:r>
            <a:endParaRPr lang="en-US" dirty="0"/>
          </a:p>
        </p:txBody>
      </p:sp>
      <p:pic>
        <p:nvPicPr>
          <p:cNvPr id="5" name="Picture 4" descr="Clip art of a happy, smiling orange and yellow flower with a leaf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9900" y="2527300"/>
            <a:ext cx="2235200" cy="3524250"/>
          </a:xfrm>
          <a:prstGeom prst="rect">
            <a:avLst/>
          </a:prstGeom>
        </p:spPr>
      </p:pic>
    </p:spTree>
    <p:extLst>
      <p:ext uri="{BB962C8B-B14F-4D97-AF65-F5344CB8AC3E}">
        <p14:creationId xmlns:p14="http://schemas.microsoft.com/office/powerpoint/2010/main" val="367835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Support Staff and Lunch Room Staff</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Mrs. Mulligan (Kitchen)</a:t>
            </a:r>
          </a:p>
          <a:p>
            <a:r>
              <a:rPr lang="en-US" dirty="0" smtClean="0"/>
              <a:t>Mrs. </a:t>
            </a:r>
            <a:r>
              <a:rPr lang="en-US" dirty="0" err="1" smtClean="0"/>
              <a:t>Haidar</a:t>
            </a:r>
            <a:r>
              <a:rPr lang="en-US" dirty="0" smtClean="0"/>
              <a:t> (Kitchen)</a:t>
            </a:r>
          </a:p>
          <a:p>
            <a:r>
              <a:rPr lang="en-US" dirty="0" smtClean="0"/>
              <a:t>Ms. </a:t>
            </a:r>
            <a:r>
              <a:rPr lang="en-US" dirty="0" err="1" smtClean="0"/>
              <a:t>Ciati</a:t>
            </a:r>
            <a:r>
              <a:rPr lang="en-US" dirty="0" smtClean="0"/>
              <a:t> (KW and building )</a:t>
            </a:r>
          </a:p>
          <a:p>
            <a:r>
              <a:rPr lang="en-US" dirty="0" smtClean="0"/>
              <a:t>Mrs. </a:t>
            </a:r>
            <a:r>
              <a:rPr lang="en-US" dirty="0" err="1" smtClean="0"/>
              <a:t>Hellthaler</a:t>
            </a:r>
            <a:r>
              <a:rPr lang="en-US" dirty="0" smtClean="0"/>
              <a:t> (1D)</a:t>
            </a:r>
          </a:p>
          <a:p>
            <a:r>
              <a:rPr lang="en-US" dirty="0" smtClean="0"/>
              <a:t>Mrs. </a:t>
            </a:r>
            <a:r>
              <a:rPr lang="en-US" dirty="0" err="1" smtClean="0"/>
              <a:t>Mantell</a:t>
            </a:r>
            <a:r>
              <a:rPr lang="en-US" dirty="0" smtClean="0"/>
              <a:t> (KH)</a:t>
            </a:r>
          </a:p>
          <a:p>
            <a:r>
              <a:rPr lang="en-US" dirty="0" smtClean="0"/>
              <a:t>Mrs. McGurk (SPED)</a:t>
            </a:r>
          </a:p>
          <a:p>
            <a:r>
              <a:rPr lang="en-US" dirty="0" smtClean="0"/>
              <a:t>Ms. Moran (SPED)</a:t>
            </a:r>
          </a:p>
          <a:p>
            <a:r>
              <a:rPr lang="en-US" dirty="0" smtClean="0"/>
              <a:t>Mrs. </a:t>
            </a:r>
            <a:r>
              <a:rPr lang="en-US" dirty="0" err="1" smtClean="0"/>
              <a:t>Pulizzi</a:t>
            </a:r>
            <a:r>
              <a:rPr lang="en-US" dirty="0" smtClean="0"/>
              <a:t> (KW)</a:t>
            </a:r>
          </a:p>
          <a:p>
            <a:r>
              <a:rPr lang="en-US" dirty="0" smtClean="0"/>
              <a:t>Mrs. </a:t>
            </a:r>
            <a:r>
              <a:rPr lang="en-US" dirty="0" err="1" smtClean="0"/>
              <a:t>Szemplinski</a:t>
            </a:r>
            <a:r>
              <a:rPr lang="en-US" dirty="0" smtClean="0"/>
              <a:t> ISPED)</a:t>
            </a:r>
          </a:p>
          <a:p>
            <a:r>
              <a:rPr lang="en-US" dirty="0" smtClean="0"/>
              <a:t>Mrs. Wall (LLC)</a:t>
            </a:r>
          </a:p>
          <a:p>
            <a:r>
              <a:rPr lang="en-US" dirty="0" smtClean="0"/>
              <a:t>Miss </a:t>
            </a:r>
            <a:r>
              <a:rPr lang="en-US" dirty="0" err="1" smtClean="0"/>
              <a:t>Cowic</a:t>
            </a:r>
            <a:r>
              <a:rPr lang="en-US" dirty="0" smtClean="0"/>
              <a:t> (Intern)                                                                                    </a:t>
            </a:r>
          </a:p>
          <a:p>
            <a:endParaRPr lang="en-US" dirty="0" smtClean="0"/>
          </a:p>
        </p:txBody>
      </p:sp>
      <p:pic>
        <p:nvPicPr>
          <p:cNvPr id="4" name="Picture 3" descr="Donate to Us | FrankieJohn.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800" y="2101850"/>
            <a:ext cx="3810000" cy="2857500"/>
          </a:xfrm>
          <a:prstGeom prst="rect">
            <a:avLst/>
          </a:prstGeom>
        </p:spPr>
      </p:pic>
    </p:spTree>
    <p:extLst>
      <p:ext uri="{BB962C8B-B14F-4D97-AF65-F5344CB8AC3E}">
        <p14:creationId xmlns:p14="http://schemas.microsoft.com/office/powerpoint/2010/main" val="180322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a:xfrm>
            <a:off x="838200" y="1825624"/>
            <a:ext cx="10972800" cy="5032375"/>
          </a:xfrm>
        </p:spPr>
        <p:txBody>
          <a:bodyPr/>
          <a:lstStyle/>
          <a:p>
            <a:pPr marL="0" indent="0" algn="ctr">
              <a:buNone/>
            </a:pPr>
            <a:r>
              <a:rPr lang="en-US" dirty="0" smtClean="0"/>
              <a:t>Barbie </a:t>
            </a:r>
            <a:r>
              <a:rPr lang="en-US" dirty="0" err="1" smtClean="0"/>
              <a:t>Ondis</a:t>
            </a:r>
            <a:r>
              <a:rPr lang="en-US" dirty="0" smtClean="0"/>
              <a:t> is your PTA president</a:t>
            </a:r>
          </a:p>
          <a:p>
            <a:r>
              <a:rPr lang="en-US" dirty="0" smtClean="0"/>
              <a:t>Picture day		September 20</a:t>
            </a:r>
          </a:p>
          <a:p>
            <a:r>
              <a:rPr lang="en-US" dirty="0" smtClean="0"/>
              <a:t>NO SCHOOL		September 21 (Rosh Hashanah)</a:t>
            </a:r>
          </a:p>
          <a:p>
            <a:r>
              <a:rPr lang="en-US" dirty="0" smtClean="0"/>
              <a:t>Walk a thon		October 13</a:t>
            </a:r>
          </a:p>
          <a:p>
            <a:r>
              <a:rPr lang="en-US" dirty="0" smtClean="0"/>
              <a:t>Early dismissal days	October 17(PD),19,25,26 (conferences)</a:t>
            </a:r>
          </a:p>
          <a:p>
            <a:r>
              <a:rPr lang="en-US" dirty="0" smtClean="0"/>
              <a:t>Halloween Parade	October 31 at 2:30</a:t>
            </a:r>
          </a:p>
          <a:p>
            <a:endParaRPr lang="en-US" dirty="0"/>
          </a:p>
          <a:p>
            <a:pPr marL="0" indent="0">
              <a:buNone/>
            </a:pPr>
            <a:endParaRPr lang="en-US" dirty="0"/>
          </a:p>
        </p:txBody>
      </p:sp>
      <p:pic>
        <p:nvPicPr>
          <p:cNvPr id="4" name="Picture 3" descr="... hill school website http hill dpsk12 org contact hill &lt;strong&gt;pta&lt;/strong&gt; hill &lt;strong&gt;pta&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65125"/>
            <a:ext cx="3810000" cy="1325563"/>
          </a:xfrm>
          <a:prstGeom prst="rect">
            <a:avLst/>
          </a:prstGeom>
        </p:spPr>
      </p:pic>
      <p:pic>
        <p:nvPicPr>
          <p:cNvPr id="5" name="Picture 4" descr="Alguien se anima? Lo podéis poner por aquí en comentarios o p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1337" y="4419600"/>
            <a:ext cx="2600325" cy="2438400"/>
          </a:xfrm>
          <a:prstGeom prst="rect">
            <a:avLst/>
          </a:prstGeom>
        </p:spPr>
      </p:pic>
    </p:spTree>
    <p:extLst>
      <p:ext uri="{BB962C8B-B14F-4D97-AF65-F5344CB8AC3E}">
        <p14:creationId xmlns:p14="http://schemas.microsoft.com/office/powerpoint/2010/main" val="218872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LUNCH INFORMATION</a:t>
            </a:r>
            <a:endParaRPr lang="en-US" dirty="0"/>
          </a:p>
        </p:txBody>
      </p:sp>
      <p:sp>
        <p:nvSpPr>
          <p:cNvPr id="3" name="Content Placeholder 2"/>
          <p:cNvSpPr>
            <a:spLocks noGrp="1"/>
          </p:cNvSpPr>
          <p:nvPr>
            <p:ph idx="1"/>
          </p:nvPr>
        </p:nvSpPr>
        <p:spPr/>
        <p:txBody>
          <a:bodyPr/>
          <a:lstStyle/>
          <a:p>
            <a:pPr marL="0" indent="0">
              <a:buNone/>
            </a:pPr>
            <a:r>
              <a:rPr lang="en-US" dirty="0" smtClean="0"/>
              <a:t>Infinite Campus has a module for  adding money to your child's lunch account. </a:t>
            </a:r>
          </a:p>
          <a:p>
            <a:pPr marL="0" indent="0">
              <a:buNone/>
            </a:pPr>
            <a:r>
              <a:rPr lang="en-US" dirty="0" smtClean="0"/>
              <a:t>Students will have ID cards with their student ID number to use for purchases.</a:t>
            </a:r>
          </a:p>
          <a:p>
            <a:pPr marL="0" indent="0">
              <a:buNone/>
            </a:pPr>
            <a:r>
              <a:rPr lang="en-US" dirty="0"/>
              <a:t>P</a:t>
            </a:r>
            <a:r>
              <a:rPr lang="en-US" dirty="0" smtClean="0"/>
              <a:t>eanut and tree nut free tables are available.</a:t>
            </a:r>
          </a:p>
          <a:p>
            <a:pPr marL="0" indent="0">
              <a:buNone/>
            </a:pPr>
            <a:r>
              <a:rPr lang="en-US" dirty="0" smtClean="0"/>
              <a:t>Lunch menus are available on line on the district website</a:t>
            </a:r>
          </a:p>
          <a:p>
            <a:pPr marL="0" indent="0" algn="ctr">
              <a:buNone/>
            </a:pPr>
            <a:endParaRPr lang="en-US" dirty="0"/>
          </a:p>
        </p:txBody>
      </p:sp>
      <p:pic>
        <p:nvPicPr>
          <p:cNvPr id="4" name="Picture 3" descr="external image healthy_lunchbox_idea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3671887"/>
            <a:ext cx="2857500" cy="2867025"/>
          </a:xfrm>
          <a:prstGeom prst="rect">
            <a:avLst/>
          </a:prstGeom>
        </p:spPr>
      </p:pic>
    </p:spTree>
    <p:extLst>
      <p:ext uri="{BB962C8B-B14F-4D97-AF65-F5344CB8AC3E}">
        <p14:creationId xmlns:p14="http://schemas.microsoft.com/office/powerpoint/2010/main" val="711379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TotalTime>
  <Words>1129</Words>
  <Application>Microsoft Office PowerPoint</Application>
  <PresentationFormat>Widescreen</PresentationFormat>
  <Paragraphs>122</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Berlin Sans FB Demi</vt:lpstr>
      <vt:lpstr>Bernard MT Condensed</vt:lpstr>
      <vt:lpstr>Bradley Hand ITC</vt:lpstr>
      <vt:lpstr>Calibri</vt:lpstr>
      <vt:lpstr>Calibri Light</vt:lpstr>
      <vt:lpstr>Castellar</vt:lpstr>
      <vt:lpstr>Curlz MT</vt:lpstr>
      <vt:lpstr>Office Theme</vt:lpstr>
      <vt:lpstr>Welcome to the 2017-2018 school year</vt:lpstr>
      <vt:lpstr>Introducing our Terrific Staff! </vt:lpstr>
      <vt:lpstr>Administrative and  School Support Staff </vt:lpstr>
      <vt:lpstr>Classroom Teachers</vt:lpstr>
      <vt:lpstr>SPECIALISTS  </vt:lpstr>
      <vt:lpstr>MUSIC: Ms. Cardillo, Ms. Cerasoli, Mrs. Jimenez(strings),  Mrs. DiMeglio (band)</vt:lpstr>
      <vt:lpstr>Teaching Support Staff and Lunch Room Staff</vt:lpstr>
      <vt:lpstr>PowerPoint Presentation</vt:lpstr>
      <vt:lpstr>LUNCH INFORMATION</vt:lpstr>
      <vt:lpstr>HURRICANE HARVEY      </vt:lpstr>
      <vt:lpstr>SAFETY</vt:lpstr>
      <vt:lpstr>  </vt:lpstr>
      <vt:lpstr>Picking up early? Changing after school Plans?</vt:lpstr>
      <vt:lpstr>INFINITE CAMPUS your  communication connection</vt:lpstr>
      <vt:lpstr>CURRICULUM UPDATES and assessments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2017-2018 school year</dc:title>
  <dc:creator>Roxbee, Eileen</dc:creator>
  <cp:lastModifiedBy>Roxbee, Eileen</cp:lastModifiedBy>
  <cp:revision>25</cp:revision>
  <dcterms:created xsi:type="dcterms:W3CDTF">2017-08-29T21:01:35Z</dcterms:created>
  <dcterms:modified xsi:type="dcterms:W3CDTF">2017-09-06T19:29:40Z</dcterms:modified>
</cp:coreProperties>
</file>