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7" r:id="rId5"/>
    <p:sldId id="259" r:id="rId6"/>
    <p:sldId id="272" r:id="rId7"/>
    <p:sldId id="266" r:id="rId8"/>
    <p:sldId id="274" r:id="rId9"/>
    <p:sldId id="260" r:id="rId10"/>
    <p:sldId id="268" r:id="rId11"/>
    <p:sldId id="278" r:id="rId12"/>
    <p:sldId id="277" r:id="rId13"/>
    <p:sldId id="262" r:id="rId14"/>
    <p:sldId id="269" r:id="rId15"/>
    <p:sldId id="263" r:id="rId16"/>
    <p:sldId id="275" r:id="rId17"/>
    <p:sldId id="280" r:id="rId18"/>
    <p:sldId id="281" r:id="rId19"/>
    <p:sldId id="282" r:id="rId20"/>
    <p:sldId id="28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4660"/>
  </p:normalViewPr>
  <p:slideViewPr>
    <p:cSldViewPr>
      <p:cViewPr>
        <p:scale>
          <a:sx n="87" d="100"/>
          <a:sy n="87" d="100"/>
        </p:scale>
        <p:origin x="-660" y="-432"/>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10746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6673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54198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00338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83833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4788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5B24D-789F-436D-ADDF-0354878FF40C}"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57648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5B24D-789F-436D-ADDF-0354878FF40C}"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13426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5B24D-789F-436D-ADDF-0354878FF40C}"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4048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366595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32738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5B24D-789F-436D-ADDF-0354878FF40C}"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3EC04-290C-4A62-B203-AFA3B22DEA06}" type="slidenum">
              <a:rPr lang="en-US" smtClean="0"/>
              <a:t>‹#›</a:t>
            </a:fld>
            <a:endParaRPr lang="en-US"/>
          </a:p>
        </p:txBody>
      </p:sp>
    </p:spTree>
    <p:extLst>
      <p:ext uri="{BB962C8B-B14F-4D97-AF65-F5344CB8AC3E}">
        <p14:creationId xmlns:p14="http://schemas.microsoft.com/office/powerpoint/2010/main" val="233615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slide" Target="slide12.xml"/><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5.jpeg"/><Relationship Id="rId11" Type="http://schemas.openxmlformats.org/officeDocument/2006/relationships/image" Target="../media/image36.png"/><Relationship Id="rId5" Type="http://schemas.openxmlformats.org/officeDocument/2006/relationships/image" Target="../media/image33.jpeg"/><Relationship Id="rId10" Type="http://schemas.openxmlformats.org/officeDocument/2006/relationships/image" Target="../media/image35.jpeg"/><Relationship Id="rId4" Type="http://schemas.openxmlformats.org/officeDocument/2006/relationships/image" Target="../media/image44.jpeg"/><Relationship Id="rId9" Type="http://schemas.openxmlformats.org/officeDocument/2006/relationships/image" Target="../media/image34.jpeg"/><Relationship Id="rId1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http://www.ringneckdove.com/Wilmer's%20WebPage/Oklahoma/Record%20Mesquite%20tree.jpg" TargetMode="External"/><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7.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slide" Target="slide14.xml"/><Relationship Id="rId5" Type="http://schemas.openxmlformats.org/officeDocument/2006/relationships/image" Target="../media/image52.jpeg"/><Relationship Id="rId15" Type="http://schemas.openxmlformats.org/officeDocument/2006/relationships/image" Target="../media/image59.jpeg"/><Relationship Id="rId10" Type="http://schemas.openxmlformats.org/officeDocument/2006/relationships/slide" Target="slide2.xml"/><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58.jpeg"/></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9.wmf"/><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slide" Target="slide16.xml"/><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11" Type="http://schemas.openxmlformats.org/officeDocument/2006/relationships/slide" Target="slide2.xml"/><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jpeg"/><Relationship Id="rId14" Type="http://schemas.openxmlformats.org/officeDocument/2006/relationships/image" Target="../media/image70.jpeg"/></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2.jpeg"/><Relationship Id="rId7" Type="http://schemas.openxmlformats.org/officeDocument/2006/relationships/slide" Target="slide2.xml"/><Relationship Id="rId12" Type="http://schemas.openxmlformats.org/officeDocument/2006/relationships/image" Target="../media/image44.jpe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20.jpeg"/><Relationship Id="rId5" Type="http://schemas.openxmlformats.org/officeDocument/2006/relationships/image" Target="../media/image74.jpeg"/><Relationship Id="rId10" Type="http://schemas.openxmlformats.org/officeDocument/2006/relationships/image" Target="../media/image77.jpeg"/><Relationship Id="rId4" Type="http://schemas.openxmlformats.org/officeDocument/2006/relationships/image" Target="../media/image73.jpeg"/><Relationship Id="rId9" Type="http://schemas.openxmlformats.org/officeDocument/2006/relationships/image" Target="../media/image76.jpeg"/></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36.png"/><Relationship Id="rId3" Type="http://schemas.openxmlformats.org/officeDocument/2006/relationships/image" Target="../media/image79.pn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image" Target="../media/image85.jpeg"/><Relationship Id="rId5" Type="http://schemas.openxmlformats.org/officeDocument/2006/relationships/slide" Target="slide2.xml"/><Relationship Id="rId10" Type="http://schemas.openxmlformats.org/officeDocument/2006/relationships/image" Target="../media/image84.jpeg"/><Relationship Id="rId4" Type="http://schemas.openxmlformats.org/officeDocument/2006/relationships/image" Target="../media/image80.png"/><Relationship Id="rId9" Type="http://schemas.openxmlformats.org/officeDocument/2006/relationships/image" Target="../media/image83.jpe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5.xml"/><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slide" Target="slide2.xml"/><Relationship Id="rId12"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wmf"/><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slide" Target="slide4.xml"/><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wmf"/><Relationship Id="rId12"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slide" Target="slide6.xml"/><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slide" Target="slide8.xml"/><Relationship Id="rId10" Type="http://schemas.openxmlformats.org/officeDocument/2006/relationships/image" Target="../media/image28.jpeg"/><Relationship Id="rId4" Type="http://schemas.openxmlformats.org/officeDocument/2006/relationships/slide" Target="slide2.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jpeg"/><Relationship Id="rId3" Type="http://schemas.openxmlformats.org/officeDocument/2006/relationships/image" Target="../media/image32.pn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slide" Target="slide2.xml"/><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3.jpeg"/><Relationship Id="rId9" Type="http://schemas.openxmlformats.org/officeDocument/2006/relationships/slide" Target="slide10.xm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American Indians</a:t>
            </a:r>
            <a:endParaRPr lang="en-US" dirty="0"/>
          </a:p>
        </p:txBody>
      </p:sp>
      <p:sp>
        <p:nvSpPr>
          <p:cNvPr id="3" name="Subtitle 2"/>
          <p:cNvSpPr>
            <a:spLocks noGrp="1"/>
          </p:cNvSpPr>
          <p:nvPr>
            <p:ph type="subTitle" idx="1"/>
          </p:nvPr>
        </p:nvSpPr>
        <p:spPr/>
        <p:txBody>
          <a:bodyPr/>
          <a:lstStyle/>
          <a:p>
            <a:r>
              <a:rPr lang="en-US" dirty="0" smtClean="0"/>
              <a:t>Geographical Regions</a:t>
            </a:r>
          </a:p>
          <a:p>
            <a:r>
              <a:rPr lang="en-US" dirty="0" smtClean="0"/>
              <a:t>Land, Climate, Plants, Animals</a:t>
            </a:r>
          </a:p>
          <a:p>
            <a:r>
              <a:rPr lang="en-US" dirty="0" smtClean="0"/>
              <a:t>2014</a:t>
            </a:r>
            <a:endParaRPr lang="en-US" dirty="0"/>
          </a:p>
        </p:txBody>
      </p:sp>
      <p:sp>
        <p:nvSpPr>
          <p:cNvPr id="4" name="Right Arrow 3">
            <a:hlinkClick r:id="rId2" action="ppaction://hlinksldjump"/>
          </p:cNvPr>
          <p:cNvSpPr/>
          <p:nvPr/>
        </p:nvSpPr>
        <p:spPr>
          <a:xfrm>
            <a:off x="7391400" y="5943600"/>
            <a:ext cx="990600" cy="609600"/>
          </a:xfrm>
          <a:prstGeom prst="righ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67600" y="6063734"/>
            <a:ext cx="838200" cy="369332"/>
          </a:xfrm>
          <a:prstGeom prst="rect">
            <a:avLst/>
          </a:prstGeom>
          <a:noFill/>
        </p:spPr>
        <p:txBody>
          <a:bodyPr wrap="square" rtlCol="0">
            <a:spAutoFit/>
          </a:bodyPr>
          <a:lstStyle/>
          <a:p>
            <a:r>
              <a:rPr lang="en-US" dirty="0" smtClean="0"/>
              <a:t>Next </a:t>
            </a:r>
            <a:endParaRPr lang="en-US" dirty="0"/>
          </a:p>
        </p:txBody>
      </p:sp>
    </p:spTree>
    <p:extLst>
      <p:ext uri="{BB962C8B-B14F-4D97-AF65-F5344CB8AC3E}">
        <p14:creationId xmlns:p14="http://schemas.microsoft.com/office/powerpoint/2010/main" val="724861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California</a:t>
            </a:r>
            <a:endParaRPr lang="en-US" dirty="0"/>
          </a:p>
        </p:txBody>
      </p:sp>
      <p:sp>
        <p:nvSpPr>
          <p:cNvPr id="3" name="TextBox 2"/>
          <p:cNvSpPr txBox="1"/>
          <p:nvPr/>
        </p:nvSpPr>
        <p:spPr>
          <a:xfrm>
            <a:off x="740229" y="1447800"/>
            <a:ext cx="7696200" cy="4708981"/>
          </a:xfrm>
          <a:prstGeom prst="rect">
            <a:avLst/>
          </a:prstGeom>
          <a:noFill/>
        </p:spPr>
        <p:txBody>
          <a:bodyPr wrap="square" rtlCol="0">
            <a:spAutoFit/>
          </a:bodyPr>
          <a:lstStyle/>
          <a:p>
            <a:r>
              <a:rPr lang="en-US" sz="2000" dirty="0" smtClean="0"/>
              <a:t>There were many different types of land in California. There were mountains, rolling hills and valleys where plants grew well. Some of the tribes lived near redwood forests, others near forests of pine, oak and maple trees. Acorns from oak trees were an important source of food.</a:t>
            </a:r>
          </a:p>
          <a:p>
            <a:endParaRPr lang="en-US" sz="2000" dirty="0"/>
          </a:p>
          <a:p>
            <a:r>
              <a:rPr lang="en-US" sz="2000" dirty="0" smtClean="0"/>
              <a:t>There were also swampy areas where </a:t>
            </a:r>
            <a:r>
              <a:rPr lang="en-US" sz="2000" dirty="0" err="1" smtClean="0"/>
              <a:t>tule</a:t>
            </a:r>
            <a:r>
              <a:rPr lang="en-US" sz="2000" dirty="0" smtClean="0"/>
              <a:t> grew. This plant was very useful and was used to make canoes, shelters, and even clothing.</a:t>
            </a:r>
          </a:p>
          <a:p>
            <a:endParaRPr lang="en-US" sz="2000" dirty="0"/>
          </a:p>
          <a:p>
            <a:r>
              <a:rPr lang="en-US" sz="2000" dirty="0" smtClean="0"/>
              <a:t>The lakes and rivers in California provided lots of fish such as pike. Branches from the willow trees were used to make cone-shaped baskets to trap the fish.</a:t>
            </a:r>
          </a:p>
          <a:p>
            <a:endParaRPr lang="en-US" sz="2000" dirty="0"/>
          </a:p>
          <a:p>
            <a:r>
              <a:rPr lang="en-US" sz="2000" dirty="0"/>
              <a:t>Oysters and clams were picked up on the </a:t>
            </a:r>
            <a:r>
              <a:rPr lang="en-US" sz="2000" dirty="0" smtClean="0"/>
              <a:t>beaches along the Pacific Ocean. </a:t>
            </a:r>
          </a:p>
          <a:p>
            <a:endParaRPr lang="en-US" sz="2000"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73017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3/Oncorhynchus_ner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464" y="3129230"/>
            <a:ext cx="2239335" cy="10022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1" y="2690060"/>
            <a:ext cx="28860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7659" y="261257"/>
            <a:ext cx="8229600" cy="1143000"/>
          </a:xfrm>
        </p:spPr>
        <p:txBody>
          <a:bodyPr/>
          <a:lstStyle/>
          <a:p>
            <a:r>
              <a:rPr lang="en-US" dirty="0" smtClean="0"/>
              <a:t>   Northwest</a:t>
            </a:r>
            <a:endParaRPr lang="en-US" dirty="0"/>
          </a:p>
        </p:txBody>
      </p:sp>
      <p:pic>
        <p:nvPicPr>
          <p:cNvPr id="4098" name="Picture 2" descr="images[7]"/>
          <p:cNvPicPr>
            <a:picLocks noChangeAspect="1" noChangeArrowheads="1"/>
          </p:cNvPicPr>
          <p:nvPr/>
        </p:nvPicPr>
        <p:blipFill>
          <a:blip r:embed="rId4">
            <a:extLst>
              <a:ext uri="{28A0092B-C50C-407E-A947-70E740481C1C}">
                <a14:useLocalDpi xmlns:a14="http://schemas.microsoft.com/office/drawing/2010/main" val="0"/>
              </a:ext>
            </a:extLst>
          </a:blip>
          <a:srcRect l="38142"/>
          <a:stretch>
            <a:fillRect/>
          </a:stretch>
        </p:blipFill>
        <p:spPr bwMode="auto">
          <a:xfrm>
            <a:off x="385760" y="1073016"/>
            <a:ext cx="1123511" cy="155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099" name="Picture 3" descr="MPj04064550000[1]"/>
          <p:cNvPicPr>
            <a:picLocks noChangeAspect="1" noChangeArrowheads="1"/>
          </p:cNvPicPr>
          <p:nvPr/>
        </p:nvPicPr>
        <p:blipFill>
          <a:blip r:embed="rId5" cstate="print">
            <a:extLst>
              <a:ext uri="{28A0092B-C50C-407E-A947-70E740481C1C}">
                <a14:useLocalDpi xmlns:a14="http://schemas.microsoft.com/office/drawing/2010/main" val="0"/>
              </a:ext>
            </a:extLst>
          </a:blip>
          <a:srcRect r="19989"/>
          <a:stretch>
            <a:fillRect/>
          </a:stretch>
        </p:blipFill>
        <p:spPr bwMode="auto">
          <a:xfrm>
            <a:off x="6315832" y="799028"/>
            <a:ext cx="2370968" cy="2374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3" name="Picture 7" descr="MPPH03938I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1837" y="2667000"/>
            <a:ext cx="2917296" cy="1713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5472927"/>
              </p:ext>
            </p:extLst>
          </p:nvPr>
        </p:nvGraphicFramePr>
        <p:xfrm>
          <a:off x="311335" y="5619774"/>
          <a:ext cx="8229600" cy="1437819"/>
        </p:xfrm>
        <a:graphic>
          <a:graphicData uri="http://schemas.openxmlformats.org/drawingml/2006/table">
            <a:tbl>
              <a:tblPr/>
              <a:tblGrid>
                <a:gridCol w="876258"/>
                <a:gridCol w="7353342"/>
              </a:tblGrid>
              <a:tr h="47927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smtClean="0">
                          <a:solidFill>
                            <a:srgbClr val="000000"/>
                          </a:solidFill>
                          <a:effectLst/>
                          <a:latin typeface="Berlin Sans FB"/>
                        </a:rPr>
                        <a:t>Cool summer</a:t>
                      </a:r>
                      <a:r>
                        <a:rPr lang="en-US" sz="1200" kern="1400" baseline="0" dirty="0" smtClean="0">
                          <a:solidFill>
                            <a:srgbClr val="000000"/>
                          </a:solidFill>
                          <a:effectLst/>
                          <a:latin typeface="Berlin Sans FB"/>
                        </a:rPr>
                        <a:t> </a:t>
                      </a:r>
                      <a:r>
                        <a:rPr lang="en-US" sz="1200" kern="1400" dirty="0" smtClean="0">
                          <a:solidFill>
                            <a:srgbClr val="000000"/>
                          </a:solidFill>
                          <a:effectLst/>
                          <a:latin typeface="Berlin Sans FB"/>
                        </a:rPr>
                        <a:t>and </a:t>
                      </a:r>
                      <a:r>
                        <a:rPr lang="en-US" sz="1200" kern="1400" dirty="0" smtClean="0">
                          <a:solidFill>
                            <a:srgbClr val="000000"/>
                          </a:solidFill>
                          <a:effectLst/>
                          <a:latin typeface="Berlin Sans FB"/>
                        </a:rPr>
                        <a:t>wet winters, sometimes snow/ </a:t>
                      </a:r>
                      <a:r>
                        <a:rPr lang="en-US" sz="1200" kern="1400" dirty="0">
                          <a:solidFill>
                            <a:srgbClr val="000000"/>
                          </a:solidFill>
                          <a:effectLst/>
                          <a:latin typeface="Berlin Sans FB"/>
                        </a:rPr>
                        <a:t>h</a:t>
                      </a:r>
                      <a:r>
                        <a:rPr lang="en-US" sz="1200" kern="1400" dirty="0" smtClean="0">
                          <a:solidFill>
                            <a:srgbClr val="000000"/>
                          </a:solidFill>
                          <a:effectLst/>
                          <a:latin typeface="Berlin Sans FB"/>
                        </a:rPr>
                        <a:t>igh mountains; </a:t>
                      </a:r>
                      <a:r>
                        <a:rPr lang="en-US" sz="1200" kern="1400" dirty="0">
                          <a:solidFill>
                            <a:srgbClr val="000000"/>
                          </a:solidFill>
                          <a:effectLst/>
                          <a:latin typeface="Berlin Sans FB"/>
                        </a:rPr>
                        <a:t>s</a:t>
                      </a:r>
                      <a:r>
                        <a:rPr lang="en-US" sz="1200" kern="1400" dirty="0" smtClean="0">
                          <a:solidFill>
                            <a:srgbClr val="000000"/>
                          </a:solidFill>
                          <a:effectLst/>
                          <a:latin typeface="Berlin Sans FB"/>
                        </a:rPr>
                        <a:t>ome </a:t>
                      </a:r>
                      <a:r>
                        <a:rPr lang="en-US" sz="1200" kern="1400" dirty="0">
                          <a:solidFill>
                            <a:srgbClr val="000000"/>
                          </a:solidFill>
                          <a:effectLst/>
                          <a:latin typeface="Berlin Sans FB"/>
                        </a:rPr>
                        <a:t>flat </a:t>
                      </a:r>
                      <a:r>
                        <a:rPr lang="en-US" sz="1200" kern="1400" dirty="0" smtClean="0">
                          <a:solidFill>
                            <a:srgbClr val="000000"/>
                          </a:solidFill>
                          <a:effectLst/>
                          <a:latin typeface="Berlin Sans FB"/>
                        </a:rPr>
                        <a:t>land; forest; inlets and </a:t>
                      </a:r>
                      <a:r>
                        <a:rPr lang="en-US" sz="1200" kern="1400" dirty="0" smtClean="0">
                          <a:solidFill>
                            <a:srgbClr val="000000"/>
                          </a:solidFill>
                          <a:effectLst/>
                          <a:latin typeface="Berlin Sans FB"/>
                        </a:rPr>
                        <a:t>islands; </a:t>
                      </a:r>
                      <a:r>
                        <a:rPr lang="en-US" sz="1200" kern="1400" baseline="0" dirty="0" smtClean="0">
                          <a:solidFill>
                            <a:srgbClr val="000000"/>
                          </a:solidFill>
                          <a:effectLst/>
                          <a:latin typeface="Berlin Sans FB"/>
                        </a:rPr>
                        <a:t>deep canyons (warmer), and fast rivers and streams</a:t>
                      </a:r>
                      <a:endParaRPr lang="en-US" sz="1200" kern="1400" dirty="0">
                        <a:solidFill>
                          <a:srgbClr val="000000"/>
                        </a:solidFill>
                        <a:effectLst/>
                        <a:latin typeface="+mn-lt"/>
                      </a:endParaRPr>
                    </a:p>
                  </a:txBody>
                  <a:tcPr marL="34689" marR="34689" marT="34689" marB="34689">
                    <a:lnL>
                      <a:noFill/>
                    </a:lnL>
                    <a:lnR>
                      <a:noFill/>
                    </a:lnR>
                    <a:lnT>
                      <a:noFill/>
                    </a:lnT>
                    <a:lnB>
                      <a:noFill/>
                    </a:lnB>
                  </a:tcPr>
                </a:tc>
              </a:tr>
              <a:tr h="47927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a:solidFill>
                            <a:srgbClr val="000000"/>
                          </a:solidFill>
                          <a:effectLst/>
                          <a:latin typeface="Berlin Sans FB"/>
                        </a:rPr>
                        <a:t>g</a:t>
                      </a:r>
                      <a:r>
                        <a:rPr lang="en-US" sz="1200" kern="1400" dirty="0" smtClean="0">
                          <a:solidFill>
                            <a:srgbClr val="000000"/>
                          </a:solidFill>
                          <a:effectLst/>
                          <a:latin typeface="Berlin Sans FB"/>
                        </a:rPr>
                        <a:t>iant </a:t>
                      </a:r>
                      <a:r>
                        <a:rPr lang="en-US" sz="1200" kern="1400" dirty="0">
                          <a:solidFill>
                            <a:srgbClr val="000000"/>
                          </a:solidFill>
                          <a:effectLst/>
                          <a:latin typeface="Berlin Sans FB"/>
                        </a:rPr>
                        <a:t>redwood tree, </a:t>
                      </a:r>
                      <a:r>
                        <a:rPr lang="en-US" sz="1200" kern="1400" dirty="0" smtClean="0">
                          <a:solidFill>
                            <a:srgbClr val="000000"/>
                          </a:solidFill>
                          <a:effectLst/>
                          <a:latin typeface="Berlin Sans FB"/>
                        </a:rPr>
                        <a:t>Monterey </a:t>
                      </a:r>
                      <a:r>
                        <a:rPr lang="en-US" sz="1200" kern="1400" dirty="0">
                          <a:solidFill>
                            <a:srgbClr val="000000"/>
                          </a:solidFill>
                          <a:effectLst/>
                          <a:latin typeface="Berlin Sans FB"/>
                        </a:rPr>
                        <a:t>c</a:t>
                      </a:r>
                      <a:r>
                        <a:rPr lang="en-US" sz="1200" kern="1400" dirty="0" smtClean="0">
                          <a:solidFill>
                            <a:srgbClr val="000000"/>
                          </a:solidFill>
                          <a:effectLst/>
                          <a:latin typeface="Berlin Sans FB"/>
                        </a:rPr>
                        <a:t>ypress</a:t>
                      </a:r>
                      <a:r>
                        <a:rPr lang="en-US" sz="1200" kern="1400" dirty="0">
                          <a:solidFill>
                            <a:srgbClr val="000000"/>
                          </a:solidFill>
                          <a:effectLst/>
                          <a:latin typeface="Berlin Sans FB"/>
                        </a:rPr>
                        <a:t>, </a:t>
                      </a:r>
                      <a:r>
                        <a:rPr lang="en-US" sz="1200" kern="1400" dirty="0" smtClean="0">
                          <a:solidFill>
                            <a:srgbClr val="000000"/>
                          </a:solidFill>
                          <a:effectLst/>
                          <a:latin typeface="Berlin Sans FB"/>
                        </a:rPr>
                        <a:t>azaleas; and a</a:t>
                      </a:r>
                      <a:r>
                        <a:rPr lang="en-US" sz="1200" kern="1400" baseline="0" dirty="0" smtClean="0">
                          <a:solidFill>
                            <a:srgbClr val="000000"/>
                          </a:solidFill>
                          <a:effectLst/>
                          <a:latin typeface="Berlin Sans FB"/>
                        </a:rPr>
                        <a:t> variety of berries, wild carrot and potato, bitterroot, and </a:t>
                      </a:r>
                      <a:r>
                        <a:rPr lang="en-US" sz="1200" kern="1400" baseline="0" dirty="0" err="1" smtClean="0">
                          <a:solidFill>
                            <a:srgbClr val="000000"/>
                          </a:solidFill>
                          <a:effectLst/>
                          <a:latin typeface="Berlin Sans FB"/>
                        </a:rPr>
                        <a:t>camas</a:t>
                      </a:r>
                      <a:r>
                        <a:rPr lang="en-US" sz="1200" kern="1400" baseline="0" dirty="0" smtClean="0">
                          <a:solidFill>
                            <a:srgbClr val="000000"/>
                          </a:solidFill>
                          <a:effectLst/>
                          <a:latin typeface="Berlin Sans FB"/>
                        </a:rPr>
                        <a:t> root</a:t>
                      </a:r>
                      <a:endParaRPr lang="en-US" sz="1200" kern="1400" dirty="0">
                        <a:solidFill>
                          <a:srgbClr val="000000"/>
                        </a:solidFill>
                        <a:effectLst/>
                        <a:latin typeface="+mn-lt"/>
                      </a:endParaRPr>
                    </a:p>
                  </a:txBody>
                  <a:tcPr marL="34689" marR="34689" marT="34689" marB="34689">
                    <a:lnL>
                      <a:noFill/>
                    </a:lnL>
                    <a:lnR>
                      <a:noFill/>
                    </a:lnR>
                    <a:lnT>
                      <a:noFill/>
                    </a:lnT>
                    <a:lnB>
                      <a:noFill/>
                    </a:lnB>
                  </a:tcPr>
                </a:tc>
              </a:tr>
              <a:tr h="47927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a:solidFill>
                            <a:srgbClr val="000000"/>
                          </a:solidFill>
                          <a:effectLst/>
                          <a:latin typeface="Berlin Sans FB"/>
                        </a:rPr>
                        <a:t>p</a:t>
                      </a:r>
                      <a:r>
                        <a:rPr lang="en-US" sz="1200" kern="1400" dirty="0" smtClean="0">
                          <a:solidFill>
                            <a:srgbClr val="000000"/>
                          </a:solidFill>
                          <a:effectLst/>
                          <a:latin typeface="Berlin Sans FB"/>
                        </a:rPr>
                        <a:t>uma</a:t>
                      </a:r>
                      <a:r>
                        <a:rPr lang="en-US" sz="1200" kern="1400" dirty="0">
                          <a:solidFill>
                            <a:srgbClr val="000000"/>
                          </a:solidFill>
                          <a:effectLst/>
                          <a:latin typeface="Berlin Sans FB"/>
                        </a:rPr>
                        <a:t>, marmot, </a:t>
                      </a:r>
                      <a:r>
                        <a:rPr lang="en-US" sz="1200" kern="1400" dirty="0" smtClean="0">
                          <a:solidFill>
                            <a:srgbClr val="000000"/>
                          </a:solidFill>
                          <a:effectLst/>
                          <a:latin typeface="Berlin Sans FB"/>
                        </a:rPr>
                        <a:t>mule</a:t>
                      </a:r>
                      <a:r>
                        <a:rPr lang="en-US" sz="1200" kern="1400" baseline="0" dirty="0" smtClean="0">
                          <a:solidFill>
                            <a:srgbClr val="000000"/>
                          </a:solidFill>
                          <a:effectLst/>
                          <a:latin typeface="Berlin Sans FB"/>
                        </a:rPr>
                        <a:t> </a:t>
                      </a:r>
                      <a:r>
                        <a:rPr lang="en-US" sz="1200" kern="1400" dirty="0" smtClean="0">
                          <a:solidFill>
                            <a:srgbClr val="000000"/>
                          </a:solidFill>
                          <a:effectLst/>
                          <a:latin typeface="Berlin Sans FB"/>
                        </a:rPr>
                        <a:t>deer</a:t>
                      </a:r>
                      <a:r>
                        <a:rPr lang="en-US" sz="1200" kern="1400" dirty="0" smtClean="0">
                          <a:solidFill>
                            <a:srgbClr val="000000"/>
                          </a:solidFill>
                          <a:effectLst/>
                          <a:latin typeface="Berlin Sans FB"/>
                        </a:rPr>
                        <a:t>, </a:t>
                      </a:r>
                      <a:r>
                        <a:rPr lang="en-US" sz="1200" kern="1400" dirty="0" smtClean="0">
                          <a:solidFill>
                            <a:srgbClr val="000000"/>
                          </a:solidFill>
                          <a:effectLst/>
                          <a:latin typeface="Berlin Sans FB"/>
                        </a:rPr>
                        <a:t>elk, mountain goat, pronghorn</a:t>
                      </a:r>
                      <a:r>
                        <a:rPr lang="en-US" sz="1200" kern="1400" baseline="0" dirty="0" smtClean="0">
                          <a:solidFill>
                            <a:srgbClr val="000000"/>
                          </a:solidFill>
                          <a:effectLst/>
                          <a:latin typeface="Berlin Sans FB"/>
                        </a:rPr>
                        <a:t> antelope, </a:t>
                      </a:r>
                      <a:r>
                        <a:rPr lang="en-US" sz="1200" kern="1400" dirty="0" smtClean="0">
                          <a:solidFill>
                            <a:srgbClr val="000000"/>
                          </a:solidFill>
                          <a:effectLst/>
                          <a:latin typeface="Berlin Sans FB"/>
                        </a:rPr>
                        <a:t>bear,</a:t>
                      </a:r>
                      <a:r>
                        <a:rPr lang="en-US" sz="1200" kern="1400" baseline="0" dirty="0" smtClean="0">
                          <a:solidFill>
                            <a:srgbClr val="000000"/>
                          </a:solidFill>
                          <a:effectLst/>
                          <a:latin typeface="Berlin Sans FB"/>
                        </a:rPr>
                        <a:t> rabbit, squirrels,</a:t>
                      </a:r>
                      <a:r>
                        <a:rPr lang="en-US" sz="1200" kern="1400" dirty="0" smtClean="0">
                          <a:solidFill>
                            <a:srgbClr val="000000"/>
                          </a:solidFill>
                          <a:effectLst/>
                          <a:latin typeface="Berlin Sans FB"/>
                        </a:rPr>
                        <a:t> seals, clams,</a:t>
                      </a:r>
                      <a:r>
                        <a:rPr lang="en-US" sz="1200" kern="1400" baseline="0" dirty="0" smtClean="0">
                          <a:solidFill>
                            <a:srgbClr val="000000"/>
                          </a:solidFill>
                          <a:effectLst/>
                          <a:latin typeface="Berlin Sans FB"/>
                        </a:rPr>
                        <a:t> and </a:t>
                      </a:r>
                      <a:r>
                        <a:rPr lang="en-US" sz="1200" kern="1400" dirty="0" smtClean="0">
                          <a:solidFill>
                            <a:srgbClr val="000000"/>
                          </a:solidFill>
                          <a:effectLst/>
                          <a:latin typeface="Berlin Sans FB"/>
                        </a:rPr>
                        <a:t>salmon</a:t>
                      </a:r>
                      <a:endParaRPr lang="en-US" sz="12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105"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4384" t="16343" r="6417" b="7622"/>
          <a:stretch/>
        </p:blipFill>
        <p:spPr bwMode="auto">
          <a:xfrm>
            <a:off x="6315832" y="4004733"/>
            <a:ext cx="2523368" cy="16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8" action="ppaction://hlinksldjump"/>
          </p:cNvPr>
          <p:cNvSpPr/>
          <p:nvPr/>
        </p:nvSpPr>
        <p:spPr>
          <a:xfrm>
            <a:off x="345717" y="288181"/>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p:cNvPr>
          <p:cNvSpPr txBox="1"/>
          <p:nvPr/>
        </p:nvSpPr>
        <p:spPr>
          <a:xfrm>
            <a:off x="457485" y="413078"/>
            <a:ext cx="914400" cy="369332"/>
          </a:xfrm>
          <a:prstGeom prst="rect">
            <a:avLst/>
          </a:prstGeom>
          <a:noFill/>
        </p:spPr>
        <p:txBody>
          <a:bodyPr wrap="square" rtlCol="0">
            <a:spAutoFit/>
          </a:bodyPr>
          <a:lstStyle/>
          <a:p>
            <a:pPr algn="ctr"/>
            <a:r>
              <a:rPr lang="en-US" dirty="0" smtClean="0"/>
              <a:t>Map</a:t>
            </a:r>
            <a:endParaRPr lang="en-US" dirty="0"/>
          </a:p>
        </p:txBody>
      </p:sp>
      <p:pic>
        <p:nvPicPr>
          <p:cNvPr id="4101" name="Picture 5" descr="MP900262774[1]"/>
          <p:cNvPicPr>
            <a:picLocks noChangeAspect="1" noChangeArrowheads="1"/>
          </p:cNvPicPr>
          <p:nvPr/>
        </p:nvPicPr>
        <p:blipFill>
          <a:blip r:embed="rId9" cstate="print">
            <a:extLst>
              <a:ext uri="{28A0092B-C50C-407E-A947-70E740481C1C}">
                <a14:useLocalDpi xmlns:a14="http://schemas.microsoft.com/office/drawing/2010/main" val="0"/>
              </a:ext>
            </a:extLst>
          </a:blip>
          <a:srcRect l="11765" r="18039"/>
          <a:stretch>
            <a:fillRect/>
          </a:stretch>
        </p:blipFill>
        <p:spPr bwMode="auto">
          <a:xfrm>
            <a:off x="4490552" y="4004733"/>
            <a:ext cx="1701253" cy="1615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C:\Users\sselk\AppData\Local\Microsoft\Windows\Temporary Internet Files\Content.IE5\CQ863XZD\MP90026289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81112" y="1282309"/>
            <a:ext cx="1418095" cy="2137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513" y="2690060"/>
            <a:ext cx="2274887" cy="109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72316" y="4023747"/>
            <a:ext cx="1039067" cy="215444"/>
          </a:xfrm>
          <a:prstGeom prst="rect">
            <a:avLst/>
          </a:prstGeom>
        </p:spPr>
        <p:txBody>
          <a:bodyPr wrap="none">
            <a:spAutoFit/>
          </a:bodyPr>
          <a:lstStyle/>
          <a:p>
            <a:r>
              <a:rPr lang="en-US" sz="800" dirty="0"/>
              <a:t>http://www.nps.gov</a:t>
            </a:r>
          </a:p>
        </p:txBody>
      </p:sp>
      <p:sp>
        <p:nvSpPr>
          <p:cNvPr id="7" name="TextBox 6"/>
          <p:cNvSpPr txBox="1"/>
          <p:nvPr/>
        </p:nvSpPr>
        <p:spPr>
          <a:xfrm>
            <a:off x="7123800" y="6309563"/>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2" action="ppaction://hlinksldjump"/>
              </a:rPr>
              <a:t>Click here for more</a:t>
            </a:r>
            <a:endParaRPr lang="en-US" sz="1000" dirty="0"/>
          </a:p>
        </p:txBody>
      </p:sp>
      <p:sp>
        <p:nvSpPr>
          <p:cNvPr id="5" name="TextBox 4"/>
          <p:cNvSpPr txBox="1"/>
          <p:nvPr/>
        </p:nvSpPr>
        <p:spPr>
          <a:xfrm>
            <a:off x="6668400" y="413078"/>
            <a:ext cx="1750800" cy="369332"/>
          </a:xfrm>
          <a:prstGeom prst="rect">
            <a:avLst/>
          </a:prstGeom>
          <a:noFill/>
        </p:spPr>
        <p:txBody>
          <a:bodyPr wrap="none" rtlCol="0">
            <a:spAutoFit/>
          </a:bodyPr>
          <a:lstStyle/>
          <a:p>
            <a:r>
              <a:rPr lang="en-US" dirty="0">
                <a:latin typeface="Comic Sans MS" panose="030F0702030302020204" pitchFamily="66" charset="0"/>
              </a:rPr>
              <a:t>r</a:t>
            </a:r>
            <a:r>
              <a:rPr lang="en-US" dirty="0" smtClean="0">
                <a:latin typeface="Comic Sans MS" panose="030F0702030302020204" pitchFamily="66" charset="0"/>
              </a:rPr>
              <a:t>edwood trees</a:t>
            </a:r>
            <a:endParaRPr lang="en-US" dirty="0">
              <a:latin typeface="Comic Sans MS" panose="030F0702030302020204" pitchFamily="66" charset="0"/>
            </a:endParaRPr>
          </a:p>
        </p:txBody>
      </p:sp>
      <p:sp>
        <p:nvSpPr>
          <p:cNvPr id="8" name="TextBox 7"/>
          <p:cNvSpPr txBox="1"/>
          <p:nvPr/>
        </p:nvSpPr>
        <p:spPr>
          <a:xfrm>
            <a:off x="3390160" y="4317648"/>
            <a:ext cx="853119" cy="369332"/>
          </a:xfrm>
          <a:prstGeom prst="rect">
            <a:avLst/>
          </a:prstGeom>
          <a:noFill/>
        </p:spPr>
        <p:txBody>
          <a:bodyPr wrap="none" rtlCol="0">
            <a:spAutoFit/>
          </a:bodyPr>
          <a:lstStyle/>
          <a:p>
            <a:r>
              <a:rPr lang="en-US" dirty="0" smtClean="0">
                <a:latin typeface="Comic Sans MS" panose="030F0702030302020204" pitchFamily="66" charset="0"/>
              </a:rPr>
              <a:t>azalea</a:t>
            </a:r>
            <a:endParaRPr lang="en-US" dirty="0">
              <a:latin typeface="Comic Sans MS" panose="030F0702030302020204" pitchFamily="66" charset="0"/>
            </a:endParaRPr>
          </a:p>
        </p:txBody>
      </p:sp>
      <p:sp>
        <p:nvSpPr>
          <p:cNvPr id="9" name="TextBox 8"/>
          <p:cNvSpPr txBox="1"/>
          <p:nvPr/>
        </p:nvSpPr>
        <p:spPr>
          <a:xfrm>
            <a:off x="822395" y="1097643"/>
            <a:ext cx="72327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puma</a:t>
            </a:r>
            <a:endParaRPr lang="en-US" dirty="0">
              <a:solidFill>
                <a:schemeClr val="bg1"/>
              </a:solidFill>
              <a:latin typeface="Comic Sans MS" panose="030F0702030302020204" pitchFamily="66" charset="0"/>
            </a:endParaRPr>
          </a:p>
        </p:txBody>
      </p:sp>
      <p:sp>
        <p:nvSpPr>
          <p:cNvPr id="10" name="TextBox 9"/>
          <p:cNvSpPr txBox="1"/>
          <p:nvPr/>
        </p:nvSpPr>
        <p:spPr>
          <a:xfrm>
            <a:off x="3732561" y="4962557"/>
            <a:ext cx="684803" cy="646331"/>
          </a:xfrm>
          <a:prstGeom prst="rect">
            <a:avLst/>
          </a:prstGeom>
          <a:noFill/>
        </p:spPr>
        <p:txBody>
          <a:bodyPr wrap="none" rtlCol="0">
            <a:spAutoFit/>
          </a:bodyPr>
          <a:lstStyle/>
          <a:p>
            <a:r>
              <a:rPr lang="en-US" dirty="0">
                <a:latin typeface="Comic Sans MS" panose="030F0702030302020204" pitchFamily="66" charset="0"/>
              </a:rPr>
              <a:t>m</a:t>
            </a:r>
            <a:r>
              <a:rPr lang="en-US" dirty="0" smtClean="0">
                <a:latin typeface="Comic Sans MS" panose="030F0702030302020204" pitchFamily="66" charset="0"/>
              </a:rPr>
              <a:t>ule</a:t>
            </a:r>
          </a:p>
          <a:p>
            <a:r>
              <a:rPr lang="en-US" dirty="0" smtClean="0">
                <a:latin typeface="Comic Sans MS" panose="030F0702030302020204" pitchFamily="66" charset="0"/>
              </a:rPr>
              <a:t>deer</a:t>
            </a:r>
            <a:endParaRPr lang="en-US" dirty="0">
              <a:latin typeface="Comic Sans MS" panose="030F0702030302020204" pitchFamily="66" charset="0"/>
            </a:endParaRPr>
          </a:p>
        </p:txBody>
      </p:sp>
      <p:sp>
        <p:nvSpPr>
          <p:cNvPr id="11" name="TextBox 10"/>
          <p:cNvSpPr txBox="1"/>
          <p:nvPr/>
        </p:nvSpPr>
        <p:spPr>
          <a:xfrm>
            <a:off x="6530760" y="4004733"/>
            <a:ext cx="899605" cy="369332"/>
          </a:xfrm>
          <a:prstGeom prst="rect">
            <a:avLst/>
          </a:prstGeom>
          <a:solidFill>
            <a:schemeClr val="bg1"/>
          </a:solidFill>
        </p:spPr>
        <p:txBody>
          <a:bodyPr wrap="none" rtlCol="0">
            <a:spAutoFit/>
          </a:bodyPr>
          <a:lstStyle/>
          <a:p>
            <a:r>
              <a:rPr lang="en-US" dirty="0" smtClean="0">
                <a:latin typeface="Comic Sans MS" panose="030F0702030302020204" pitchFamily="66" charset="0"/>
              </a:rPr>
              <a:t>salmon</a:t>
            </a:r>
            <a:endParaRPr lang="en-US" dirty="0">
              <a:latin typeface="Comic Sans MS" panose="030F0702030302020204" pitchFamily="66" charset="0"/>
            </a:endParaRPr>
          </a:p>
        </p:txBody>
      </p:sp>
      <p:sp>
        <p:nvSpPr>
          <p:cNvPr id="12" name="TextBox 11"/>
          <p:cNvSpPr txBox="1"/>
          <p:nvPr/>
        </p:nvSpPr>
        <p:spPr>
          <a:xfrm>
            <a:off x="479256" y="3839081"/>
            <a:ext cx="1643399" cy="369332"/>
          </a:xfrm>
          <a:prstGeom prst="rect">
            <a:avLst/>
          </a:prstGeom>
          <a:noFill/>
        </p:spPr>
        <p:txBody>
          <a:bodyPr wrap="none" rtlCol="0">
            <a:spAutoFit/>
          </a:bodyPr>
          <a:lstStyle/>
          <a:p>
            <a:r>
              <a:rPr lang="en-US" dirty="0" smtClean="0">
                <a:latin typeface="Comic Sans MS" panose="030F0702030302020204" pitchFamily="66" charset="0"/>
              </a:rPr>
              <a:t>Pacific Ocean</a:t>
            </a:r>
            <a:endParaRPr lang="en-US" dirty="0">
              <a:latin typeface="Comic Sans MS" panose="030F0702030302020204" pitchFamily="66" charset="0"/>
            </a:endParaRPr>
          </a:p>
        </p:txBody>
      </p:sp>
      <p:pic>
        <p:nvPicPr>
          <p:cNvPr id="2052" name="Picture 4" descr="http://uploads4.wikiart.org/images/guy-rose/monterey-cypres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2717" y="464697"/>
            <a:ext cx="1697443" cy="14824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0737" y="142297"/>
            <a:ext cx="2116285" cy="369332"/>
          </a:xfrm>
          <a:prstGeom prst="rect">
            <a:avLst/>
          </a:prstGeom>
          <a:noFill/>
        </p:spPr>
        <p:txBody>
          <a:bodyPr wrap="none" rtlCol="0">
            <a:spAutoFit/>
          </a:bodyPr>
          <a:lstStyle/>
          <a:p>
            <a:r>
              <a:rPr lang="en-US" dirty="0" smtClean="0">
                <a:latin typeface="Comic Sans MS" panose="030F0702030302020204" pitchFamily="66" charset="0"/>
              </a:rPr>
              <a:t>Monterey cypress</a:t>
            </a:r>
            <a:endParaRPr lang="en-US" dirty="0">
              <a:latin typeface="Comic Sans MS" panose="030F0702030302020204" pitchFamily="66" charset="0"/>
            </a:endParaRPr>
          </a:p>
        </p:txBody>
      </p:sp>
      <p:pic>
        <p:nvPicPr>
          <p:cNvPr id="2054" name="Picture 6" descr="https://encrypted-tbn0.gstatic.com/images?q=tbn:ANd9GcR8U9Cr9IpB62xer8BDm9OVGoSzPY9495V_cpgFawE4gVgmcHe1"/>
          <p:cNvPicPr>
            <a:picLocks noChangeAspect="1" noChangeArrowheads="1"/>
          </p:cNvPicPr>
          <p:nvPr/>
        </p:nvPicPr>
        <p:blipFill rotWithShape="1">
          <a:blip r:embed="rId14">
            <a:extLst>
              <a:ext uri="{28A0092B-C50C-407E-A947-70E740481C1C}">
                <a14:useLocalDpi xmlns:a14="http://schemas.microsoft.com/office/drawing/2010/main" val="0"/>
              </a:ext>
            </a:extLst>
          </a:blip>
          <a:srcRect t="24127" r="14688"/>
          <a:stretch/>
        </p:blipFill>
        <p:spPr bwMode="auto">
          <a:xfrm>
            <a:off x="4426135" y="1104261"/>
            <a:ext cx="2104625" cy="14092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41178" y="2166559"/>
            <a:ext cx="1003801" cy="369332"/>
          </a:xfrm>
          <a:prstGeom prst="rect">
            <a:avLst/>
          </a:prstGeom>
          <a:noFill/>
        </p:spPr>
        <p:txBody>
          <a:bodyPr wrap="none" rtlCol="0">
            <a:spAutoFit/>
          </a:bodyPr>
          <a:lstStyle/>
          <a:p>
            <a:r>
              <a:rPr lang="en-US" dirty="0" smtClean="0">
                <a:latin typeface="Comic Sans MS" panose="030F0702030302020204" pitchFamily="66" charset="0"/>
              </a:rPr>
              <a:t>marmot</a:t>
            </a:r>
            <a:endParaRPr lang="en-US" dirty="0">
              <a:latin typeface="Comic Sans MS" panose="030F0702030302020204" pitchFamily="66" charset="0"/>
            </a:endParaRPr>
          </a:p>
        </p:txBody>
      </p:sp>
      <p:sp>
        <p:nvSpPr>
          <p:cNvPr id="17" name="TextBox 16"/>
          <p:cNvSpPr txBox="1"/>
          <p:nvPr/>
        </p:nvSpPr>
        <p:spPr>
          <a:xfrm>
            <a:off x="3271836" y="2971800"/>
            <a:ext cx="716863"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seals</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9069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Northwest</a:t>
            </a:r>
            <a:endParaRPr lang="en-US" dirty="0"/>
          </a:p>
        </p:txBody>
      </p:sp>
      <p:sp>
        <p:nvSpPr>
          <p:cNvPr id="3" name="TextBox 2"/>
          <p:cNvSpPr txBox="1"/>
          <p:nvPr/>
        </p:nvSpPr>
        <p:spPr>
          <a:xfrm>
            <a:off x="762000" y="1676400"/>
            <a:ext cx="7696200" cy="3477875"/>
          </a:xfrm>
          <a:prstGeom prst="rect">
            <a:avLst/>
          </a:prstGeom>
          <a:noFill/>
        </p:spPr>
        <p:txBody>
          <a:bodyPr wrap="square" rtlCol="0">
            <a:spAutoFit/>
          </a:bodyPr>
          <a:lstStyle/>
          <a:p>
            <a:r>
              <a:rPr lang="en-US" sz="2000" dirty="0"/>
              <a:t>Cedar trees were </a:t>
            </a:r>
            <a:r>
              <a:rPr lang="en-US" sz="2000" dirty="0" smtClean="0"/>
              <a:t>the </a:t>
            </a:r>
            <a:r>
              <a:rPr lang="en-US" sz="2000" dirty="0"/>
              <a:t>most important tree in the forest for the people of </a:t>
            </a:r>
            <a:r>
              <a:rPr lang="en-US" sz="2000" dirty="0" smtClean="0"/>
              <a:t>the Northwest</a:t>
            </a:r>
            <a:r>
              <a:rPr lang="en-US" sz="2000" dirty="0"/>
              <a:t>. Almost everything was made from wood </a:t>
            </a:r>
            <a:r>
              <a:rPr lang="en-US" sz="2000" dirty="0" smtClean="0"/>
              <a:t>.</a:t>
            </a:r>
          </a:p>
          <a:p>
            <a:endParaRPr lang="en-US" sz="2000" dirty="0"/>
          </a:p>
          <a:p>
            <a:r>
              <a:rPr lang="en-US" sz="2000" dirty="0"/>
              <a:t>Salmon was a very important </a:t>
            </a:r>
            <a:r>
              <a:rPr lang="en-US" sz="2000" dirty="0" smtClean="0"/>
              <a:t>food. Whole </a:t>
            </a:r>
            <a:r>
              <a:rPr lang="en-US" sz="2000" dirty="0"/>
              <a:t>villages </a:t>
            </a:r>
            <a:r>
              <a:rPr lang="en-US" sz="2000" dirty="0" smtClean="0"/>
              <a:t>set </a:t>
            </a:r>
            <a:r>
              <a:rPr lang="en-US" sz="2000" dirty="0"/>
              <a:t>up camp by rivers when the salmon were swimming up the river in the spring to lay their eggs</a:t>
            </a:r>
            <a:r>
              <a:rPr lang="en-US" sz="2000" dirty="0" smtClean="0"/>
              <a:t>.</a:t>
            </a:r>
          </a:p>
          <a:p>
            <a:endParaRPr lang="en-US" sz="2000" dirty="0"/>
          </a:p>
          <a:p>
            <a:r>
              <a:rPr lang="en-US" sz="2000" dirty="0"/>
              <a:t>Oysters and clams were picked up on the beach. </a:t>
            </a:r>
            <a:endParaRPr lang="en-US" sz="2000" dirty="0" smtClean="0"/>
          </a:p>
          <a:p>
            <a:endParaRPr lang="en-US" sz="2000" dirty="0"/>
          </a:p>
          <a:p>
            <a:r>
              <a:rPr lang="en-US" sz="2000" dirty="0" smtClean="0"/>
              <a:t>Native Americans of the Northwest gathered </a:t>
            </a:r>
            <a:r>
              <a:rPr lang="en-US" sz="2000" dirty="0"/>
              <a:t>all the food they needed for the whole year in spring and summer.</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730171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uniper"/>
          <p:cNvPicPr>
            <a:picLocks noChangeAspect="1" noChangeArrowheads="1"/>
          </p:cNvPicPr>
          <p:nvPr/>
        </p:nvPicPr>
        <p:blipFill rotWithShape="1">
          <a:blip r:embed="rId2">
            <a:extLst>
              <a:ext uri="{28A0092B-C50C-407E-A947-70E740481C1C}">
                <a14:useLocalDpi xmlns:a14="http://schemas.microsoft.com/office/drawing/2010/main" val="0"/>
              </a:ext>
            </a:extLst>
          </a:blip>
          <a:srcRect l="14738"/>
          <a:stretch/>
        </p:blipFill>
        <p:spPr bwMode="auto">
          <a:xfrm>
            <a:off x="4344835" y="1471921"/>
            <a:ext cx="2314224" cy="22618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selk\AppData\Local\Microsoft\Windows\Temporary Internet Files\Content.IE5\PHV7AXKY\MP9004027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56" y="3581400"/>
            <a:ext cx="2941320" cy="19601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selk\AppData\Local\Microsoft\Windows\Temporary Internet Files\Content.IE5\6H5U333J\MP9002624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069" y="3962400"/>
            <a:ext cx="2333696" cy="2197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Southwest</a:t>
            </a:r>
            <a:endParaRPr lang="en-US" dirty="0"/>
          </a:p>
        </p:txBody>
      </p:sp>
      <p:pic>
        <p:nvPicPr>
          <p:cNvPr id="6147" name="Picture 3" descr="MPj018071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699" y="2670568"/>
            <a:ext cx="1813066" cy="1191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9" name="Picture 5" descr="MPj040658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003" y="1549872"/>
            <a:ext cx="1025525" cy="153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1" name="Picture 7" descr="MP9002626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193" y="761853"/>
            <a:ext cx="1023296" cy="153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2" name="Picture 8" descr="images[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3983" y="1369646"/>
            <a:ext cx="930782" cy="1115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3" name="Picture 9" descr="MP9004383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1171546"/>
            <a:ext cx="1709303" cy="1280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302662653"/>
              </p:ext>
            </p:extLst>
          </p:nvPr>
        </p:nvGraphicFramePr>
        <p:xfrm>
          <a:off x="465002" y="5635544"/>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Very hot and dry in desert. Cold  in </a:t>
                      </a:r>
                      <a:r>
                        <a:rPr lang="en-US" sz="1300" kern="1400" dirty="0" smtClean="0">
                          <a:solidFill>
                            <a:srgbClr val="000000"/>
                          </a:solidFill>
                          <a:effectLst/>
                          <a:latin typeface="Berlin Sans FB"/>
                        </a:rPr>
                        <a:t>mountains.</a:t>
                      </a:r>
                      <a:r>
                        <a:rPr lang="en-US" sz="1300" kern="1400" baseline="0" dirty="0" smtClean="0">
                          <a:solidFill>
                            <a:srgbClr val="000000"/>
                          </a:solidFill>
                          <a:effectLst/>
                          <a:latin typeface="Berlin Sans FB"/>
                        </a:rPr>
                        <a:t> flat mesas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Cactus; mesquite tree; sagebrush, </a:t>
                      </a:r>
                      <a:r>
                        <a:rPr lang="en-US" sz="1300" kern="1400" dirty="0" smtClean="0">
                          <a:solidFill>
                            <a:srgbClr val="000000"/>
                          </a:solidFill>
                          <a:effectLst/>
                          <a:latin typeface="Berlin Sans FB"/>
                        </a:rPr>
                        <a:t>agave: corn: beans, juniper</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Jackrabbit; bobcat; coral </a:t>
                      </a:r>
                      <a:r>
                        <a:rPr lang="en-US" sz="1300" kern="1400" dirty="0" smtClean="0">
                          <a:solidFill>
                            <a:srgbClr val="000000"/>
                          </a:solidFill>
                          <a:effectLst/>
                          <a:latin typeface="Berlin Sans FB"/>
                        </a:rPr>
                        <a:t>snake; coyote, pronghorn antelope, bison</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10"/>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6" name="Left Arrow 15">
            <a:hlinkClick r:id="rId10"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0"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20" name="TextBox 19"/>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1" action="ppaction://hlinksldjump"/>
              </a:rPr>
              <a:t>Click here for more</a:t>
            </a:r>
            <a:endParaRPr lang="en-US" sz="1000" dirty="0"/>
          </a:p>
        </p:txBody>
      </p:sp>
      <p:pic>
        <p:nvPicPr>
          <p:cNvPr id="6148" name="Picture 4" descr="http://www.ringneckdove.com/Wilmer's%20WebPage/Oklahoma/Record%20Mesquite%20tree.jpg"/>
          <p:cNvPicPr>
            <a:picLocks noChangeAspect="1" noChangeArrowheads="1"/>
          </p:cNvPicPr>
          <p:nvPr/>
        </p:nvPicPr>
        <p:blipFill rotWithShape="1">
          <a:blip r:embed="rId12" r:link="rId13" cstate="print">
            <a:extLst>
              <a:ext uri="{28A0092B-C50C-407E-A947-70E740481C1C}">
                <a14:useLocalDpi xmlns:a14="http://schemas.microsoft.com/office/drawing/2010/main" val="0"/>
              </a:ext>
            </a:extLst>
          </a:blip>
          <a:srcRect b="14281"/>
          <a:stretch/>
        </p:blipFill>
        <p:spPr bwMode="auto">
          <a:xfrm>
            <a:off x="1637901" y="2694786"/>
            <a:ext cx="1851987" cy="133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p:nvPr/>
        </p:nvSpPr>
        <p:spPr>
          <a:xfrm>
            <a:off x="310070" y="2662546"/>
            <a:ext cx="881973"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cactus</a:t>
            </a:r>
            <a:endParaRPr lang="en-US" dirty="0">
              <a:solidFill>
                <a:schemeClr val="bg1"/>
              </a:solidFill>
              <a:latin typeface="Comic Sans MS" panose="030F0702030302020204" pitchFamily="66" charset="0"/>
            </a:endParaRPr>
          </a:p>
        </p:txBody>
      </p:sp>
      <p:sp>
        <p:nvSpPr>
          <p:cNvPr id="6" name="TextBox 5"/>
          <p:cNvSpPr txBox="1"/>
          <p:nvPr/>
        </p:nvSpPr>
        <p:spPr>
          <a:xfrm>
            <a:off x="1546713" y="2358323"/>
            <a:ext cx="1709122" cy="369332"/>
          </a:xfrm>
          <a:prstGeom prst="rect">
            <a:avLst/>
          </a:prstGeom>
          <a:noFill/>
        </p:spPr>
        <p:txBody>
          <a:bodyPr wrap="none" rtlCol="0">
            <a:spAutoFit/>
          </a:bodyPr>
          <a:lstStyle/>
          <a:p>
            <a:r>
              <a:rPr lang="en-US" dirty="0" smtClean="0">
                <a:latin typeface="Comic Sans MS" panose="030F0702030302020204" pitchFamily="66" charset="0"/>
              </a:rPr>
              <a:t>Mesquite tree</a:t>
            </a:r>
            <a:endParaRPr lang="en-US" dirty="0">
              <a:latin typeface="Comic Sans MS" panose="030F0702030302020204" pitchFamily="66" charset="0"/>
            </a:endParaRPr>
          </a:p>
        </p:txBody>
      </p:sp>
      <p:sp>
        <p:nvSpPr>
          <p:cNvPr id="7" name="TextBox 6"/>
          <p:cNvSpPr txBox="1"/>
          <p:nvPr/>
        </p:nvSpPr>
        <p:spPr>
          <a:xfrm>
            <a:off x="3587557" y="1127445"/>
            <a:ext cx="782587"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agave</a:t>
            </a:r>
            <a:endParaRPr lang="en-US" dirty="0">
              <a:solidFill>
                <a:schemeClr val="bg1"/>
              </a:solidFill>
              <a:latin typeface="Comic Sans MS" panose="030F0702030302020204" pitchFamily="66" charset="0"/>
            </a:endParaRPr>
          </a:p>
        </p:txBody>
      </p:sp>
      <p:pic>
        <p:nvPicPr>
          <p:cNvPr id="9" name="Picture 4" descr="https://www.madography.com/wp-content/uploads/2012/09/COLORADO-PRONGHORN_DAM_031202_002WP_MADOGRAPHY-Original-Image-Capture-by-Doug-Mayhew_090120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2690" y="3908314"/>
            <a:ext cx="2518756" cy="1679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arleton.edu/Departments/range/New%20Photo%20Slides/Photo%20Slides%201-137/sand%20sagebrush.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845"/>
          <a:stretch/>
        </p:blipFill>
        <p:spPr bwMode="auto">
          <a:xfrm>
            <a:off x="994501" y="953257"/>
            <a:ext cx="2123289" cy="13913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06304" y="909319"/>
            <a:ext cx="1276311" cy="369332"/>
          </a:xfrm>
          <a:prstGeom prst="rect">
            <a:avLst/>
          </a:prstGeom>
          <a:noFill/>
        </p:spPr>
        <p:txBody>
          <a:bodyPr wrap="none" rtlCol="0">
            <a:spAutoFit/>
          </a:bodyPr>
          <a:lstStyle/>
          <a:p>
            <a:r>
              <a:rPr lang="en-US" dirty="0" smtClean="0">
                <a:latin typeface="Comic Sans MS" panose="030F0702030302020204" pitchFamily="66" charset="0"/>
              </a:rPr>
              <a:t>sagebrush</a:t>
            </a:r>
            <a:endParaRPr lang="en-US" dirty="0">
              <a:latin typeface="Comic Sans MS" panose="030F0702030302020204" pitchFamily="66" charset="0"/>
            </a:endParaRPr>
          </a:p>
        </p:txBody>
      </p:sp>
      <p:sp>
        <p:nvSpPr>
          <p:cNvPr id="11" name="TextBox 10"/>
          <p:cNvSpPr txBox="1"/>
          <p:nvPr/>
        </p:nvSpPr>
        <p:spPr>
          <a:xfrm>
            <a:off x="5257800" y="1476022"/>
            <a:ext cx="101181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juniper </a:t>
            </a:r>
            <a:endParaRPr lang="en-US" dirty="0">
              <a:solidFill>
                <a:schemeClr val="bg1"/>
              </a:solidFill>
              <a:latin typeface="Comic Sans MS" panose="030F0702030302020204" pitchFamily="66" charset="0"/>
            </a:endParaRPr>
          </a:p>
        </p:txBody>
      </p:sp>
      <p:sp>
        <p:nvSpPr>
          <p:cNvPr id="12" name="TextBox 11"/>
          <p:cNvSpPr txBox="1"/>
          <p:nvPr/>
        </p:nvSpPr>
        <p:spPr>
          <a:xfrm>
            <a:off x="6825756" y="1927226"/>
            <a:ext cx="1003801"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Bob cat</a:t>
            </a:r>
            <a:endParaRPr lang="en-US" dirty="0">
              <a:solidFill>
                <a:schemeClr val="bg1"/>
              </a:solidFill>
              <a:latin typeface="Comic Sans MS" panose="030F0702030302020204" pitchFamily="66" charset="0"/>
            </a:endParaRPr>
          </a:p>
        </p:txBody>
      </p:sp>
      <p:sp>
        <p:nvSpPr>
          <p:cNvPr id="13" name="TextBox 12"/>
          <p:cNvSpPr txBox="1"/>
          <p:nvPr/>
        </p:nvSpPr>
        <p:spPr>
          <a:xfrm>
            <a:off x="7903983" y="630091"/>
            <a:ext cx="859531" cy="646331"/>
          </a:xfrm>
          <a:prstGeom prst="rect">
            <a:avLst/>
          </a:prstGeom>
          <a:noFill/>
        </p:spPr>
        <p:txBody>
          <a:bodyPr wrap="none" rtlCol="0">
            <a:spAutoFit/>
          </a:bodyPr>
          <a:lstStyle/>
          <a:p>
            <a:r>
              <a:rPr lang="en-US" dirty="0" smtClean="0">
                <a:latin typeface="Comic Sans MS" panose="030F0702030302020204" pitchFamily="66" charset="0"/>
              </a:rPr>
              <a:t>Jack </a:t>
            </a:r>
          </a:p>
          <a:p>
            <a:r>
              <a:rPr lang="en-US" dirty="0" smtClean="0">
                <a:latin typeface="Comic Sans MS" panose="030F0702030302020204" pitchFamily="66" charset="0"/>
              </a:rPr>
              <a:t>rabbit</a:t>
            </a:r>
            <a:endParaRPr lang="en-US" dirty="0">
              <a:latin typeface="Comic Sans MS" panose="030F0702030302020204" pitchFamily="66" charset="0"/>
            </a:endParaRPr>
          </a:p>
        </p:txBody>
      </p:sp>
      <p:sp>
        <p:nvSpPr>
          <p:cNvPr id="14" name="TextBox 13"/>
          <p:cNvSpPr txBox="1"/>
          <p:nvPr/>
        </p:nvSpPr>
        <p:spPr>
          <a:xfrm>
            <a:off x="7486820" y="3538982"/>
            <a:ext cx="1409360" cy="369332"/>
          </a:xfrm>
          <a:prstGeom prst="rect">
            <a:avLst/>
          </a:prstGeom>
          <a:noFill/>
        </p:spPr>
        <p:txBody>
          <a:bodyPr wrap="none" rtlCol="0">
            <a:spAutoFit/>
          </a:bodyPr>
          <a:lstStyle/>
          <a:p>
            <a:r>
              <a:rPr lang="en-US" dirty="0" smtClean="0">
                <a:latin typeface="Comic Sans MS" panose="030F0702030302020204" pitchFamily="66" charset="0"/>
              </a:rPr>
              <a:t>Coral snake</a:t>
            </a:r>
            <a:endParaRPr lang="en-US" dirty="0">
              <a:latin typeface="Comic Sans MS" panose="030F0702030302020204" pitchFamily="66" charset="0"/>
            </a:endParaRPr>
          </a:p>
        </p:txBody>
      </p:sp>
      <p:sp>
        <p:nvSpPr>
          <p:cNvPr id="15" name="TextBox 14"/>
          <p:cNvSpPr txBox="1"/>
          <p:nvPr/>
        </p:nvSpPr>
        <p:spPr>
          <a:xfrm>
            <a:off x="3735996" y="3915126"/>
            <a:ext cx="1268296" cy="646331"/>
          </a:xfrm>
          <a:prstGeom prst="rect">
            <a:avLst/>
          </a:prstGeom>
          <a:noFill/>
        </p:spPr>
        <p:txBody>
          <a:bodyPr wrap="none" rtlCol="0">
            <a:spAutoFit/>
          </a:bodyPr>
          <a:lstStyle/>
          <a:p>
            <a:r>
              <a:rPr lang="en-US" dirty="0">
                <a:latin typeface="Comic Sans MS" panose="030F0702030302020204" pitchFamily="66" charset="0"/>
              </a:rPr>
              <a:t>p</a:t>
            </a:r>
            <a:r>
              <a:rPr lang="en-US" dirty="0" smtClean="0">
                <a:latin typeface="Comic Sans MS" panose="030F0702030302020204" pitchFamily="66" charset="0"/>
              </a:rPr>
              <a:t>ronghorn</a:t>
            </a:r>
          </a:p>
          <a:p>
            <a:r>
              <a:rPr lang="en-US" dirty="0" smtClean="0">
                <a:latin typeface="Comic Sans MS" panose="030F0702030302020204" pitchFamily="66" charset="0"/>
              </a:rPr>
              <a:t>antelope</a:t>
            </a:r>
            <a:endParaRPr lang="en-US" dirty="0">
              <a:latin typeface="Comic Sans MS" panose="030F0702030302020204" pitchFamily="66" charset="0"/>
            </a:endParaRPr>
          </a:p>
        </p:txBody>
      </p:sp>
      <p:sp>
        <p:nvSpPr>
          <p:cNvPr id="18" name="TextBox 17"/>
          <p:cNvSpPr txBox="1"/>
          <p:nvPr/>
        </p:nvSpPr>
        <p:spPr>
          <a:xfrm>
            <a:off x="609600" y="3777734"/>
            <a:ext cx="721672" cy="369332"/>
          </a:xfrm>
          <a:prstGeom prst="rect">
            <a:avLst/>
          </a:prstGeom>
          <a:noFill/>
        </p:spPr>
        <p:txBody>
          <a:bodyPr wrap="none" rtlCol="0">
            <a:spAutoFit/>
          </a:bodyPr>
          <a:lstStyle/>
          <a:p>
            <a:r>
              <a:rPr lang="en-US" dirty="0" smtClean="0">
                <a:latin typeface="Comic Sans MS" panose="030F0702030302020204" pitchFamily="66" charset="0"/>
              </a:rPr>
              <a:t>mesa</a:t>
            </a:r>
            <a:endParaRPr lang="en-US" dirty="0">
              <a:latin typeface="Comic Sans MS" panose="030F0702030302020204" pitchFamily="66" charset="0"/>
            </a:endParaRPr>
          </a:p>
        </p:txBody>
      </p:sp>
      <p:sp>
        <p:nvSpPr>
          <p:cNvPr id="19" name="TextBox 18"/>
          <p:cNvSpPr txBox="1"/>
          <p:nvPr/>
        </p:nvSpPr>
        <p:spPr>
          <a:xfrm>
            <a:off x="7174875" y="4010975"/>
            <a:ext cx="1016625" cy="369332"/>
          </a:xfrm>
          <a:prstGeom prst="rect">
            <a:avLst/>
          </a:prstGeom>
          <a:noFill/>
        </p:spPr>
        <p:txBody>
          <a:bodyPr wrap="none" rtlCol="0">
            <a:spAutoFit/>
          </a:bodyPr>
          <a:lstStyle/>
          <a:p>
            <a:r>
              <a:rPr lang="en-US" dirty="0" smtClean="0">
                <a:latin typeface="Comic Sans MS" panose="030F0702030302020204" pitchFamily="66" charset="0"/>
              </a:rPr>
              <a:t>canyons</a:t>
            </a:r>
            <a:endParaRPr lang="en-US" dirty="0">
              <a:latin typeface="Comic Sans MS" panose="030F0702030302020204" pitchFamily="66" charset="0"/>
            </a:endParaRPr>
          </a:p>
        </p:txBody>
      </p:sp>
    </p:spTree>
    <p:extLst>
      <p:ext uri="{BB962C8B-B14F-4D97-AF65-F5344CB8AC3E}">
        <p14:creationId xmlns:p14="http://schemas.microsoft.com/office/powerpoint/2010/main" val="367047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Southwest</a:t>
            </a:r>
            <a:endParaRPr lang="en-US" dirty="0"/>
          </a:p>
        </p:txBody>
      </p:sp>
      <p:sp>
        <p:nvSpPr>
          <p:cNvPr id="3" name="TextBox 2"/>
          <p:cNvSpPr txBox="1"/>
          <p:nvPr/>
        </p:nvSpPr>
        <p:spPr>
          <a:xfrm>
            <a:off x="762000" y="1676400"/>
            <a:ext cx="7696200" cy="3477875"/>
          </a:xfrm>
          <a:prstGeom prst="rect">
            <a:avLst/>
          </a:prstGeom>
          <a:noFill/>
        </p:spPr>
        <p:txBody>
          <a:bodyPr wrap="square" rtlCol="0">
            <a:spAutoFit/>
          </a:bodyPr>
          <a:lstStyle/>
          <a:p>
            <a:r>
              <a:rPr lang="en-US" sz="2000" dirty="0" smtClean="0"/>
              <a:t>Some of </a:t>
            </a:r>
            <a:r>
              <a:rPr lang="en-US" sz="2000" dirty="0"/>
              <a:t>the </a:t>
            </a:r>
            <a:r>
              <a:rPr lang="en-US" sz="2000" dirty="0" smtClean="0"/>
              <a:t>Southwest have </a:t>
            </a:r>
            <a:r>
              <a:rPr lang="en-US" sz="2000" dirty="0"/>
              <a:t>tall mountains and deep canyons where rivers flow. </a:t>
            </a:r>
            <a:r>
              <a:rPr lang="en-US" sz="2000" dirty="0" smtClean="0"/>
              <a:t>The riverbeds are made of clay.</a:t>
            </a:r>
          </a:p>
          <a:p>
            <a:endParaRPr lang="en-US" sz="2000" dirty="0" smtClean="0"/>
          </a:p>
          <a:p>
            <a:r>
              <a:rPr lang="en-US" sz="2000" dirty="0" smtClean="0"/>
              <a:t>The </a:t>
            </a:r>
            <a:r>
              <a:rPr lang="en-US" sz="2000" dirty="0"/>
              <a:t>Grand Canyon is in </a:t>
            </a:r>
            <a:r>
              <a:rPr lang="en-US" sz="2000" dirty="0" smtClean="0"/>
              <a:t>the Southwest. </a:t>
            </a:r>
          </a:p>
          <a:p>
            <a:r>
              <a:rPr lang="en-US" sz="2000" dirty="0" smtClean="0"/>
              <a:t>Pine forests grow </a:t>
            </a:r>
            <a:r>
              <a:rPr lang="en-US" sz="2000" dirty="0"/>
              <a:t>on the </a:t>
            </a:r>
            <a:r>
              <a:rPr lang="en-US" sz="2000" dirty="0" smtClean="0"/>
              <a:t>mountains. </a:t>
            </a:r>
          </a:p>
          <a:p>
            <a:endParaRPr lang="en-US" sz="2000" dirty="0"/>
          </a:p>
          <a:p>
            <a:r>
              <a:rPr lang="en-US" sz="2000" dirty="0" smtClean="0"/>
              <a:t>In </a:t>
            </a:r>
            <a:r>
              <a:rPr lang="en-US" sz="2000" dirty="0"/>
              <a:t>the </a:t>
            </a:r>
            <a:r>
              <a:rPr lang="en-US" sz="2000" dirty="0" smtClean="0"/>
              <a:t>south </a:t>
            </a:r>
            <a:r>
              <a:rPr lang="en-US" sz="2000" dirty="0"/>
              <a:t>is mostly desert with </a:t>
            </a:r>
            <a:r>
              <a:rPr lang="en-US" sz="2000" dirty="0" smtClean="0"/>
              <a:t>sagebrush </a:t>
            </a:r>
            <a:r>
              <a:rPr lang="en-US" sz="2000" dirty="0"/>
              <a:t>and cacti. </a:t>
            </a:r>
            <a:r>
              <a:rPr lang="en-US" sz="2000" dirty="0" smtClean="0"/>
              <a:t>Days can </a:t>
            </a:r>
            <a:r>
              <a:rPr lang="en-US" sz="2000" dirty="0"/>
              <a:t>be very hot and </a:t>
            </a:r>
            <a:r>
              <a:rPr lang="en-US" sz="2000" dirty="0" smtClean="0"/>
              <a:t>nights, </a:t>
            </a:r>
            <a:r>
              <a:rPr lang="en-US" sz="2000" dirty="0"/>
              <a:t>very </a:t>
            </a:r>
            <a:r>
              <a:rPr lang="en-US" sz="2000" dirty="0" smtClean="0"/>
              <a:t>cold. There </a:t>
            </a:r>
            <a:r>
              <a:rPr lang="en-US" sz="2000" dirty="0"/>
              <a:t>is not much rain</a:t>
            </a:r>
            <a:r>
              <a:rPr lang="en-US" sz="2000" dirty="0" smtClean="0"/>
              <a:t>.</a:t>
            </a:r>
          </a:p>
          <a:p>
            <a:endParaRPr lang="en-US" sz="2000" dirty="0"/>
          </a:p>
          <a:p>
            <a:r>
              <a:rPr lang="en-US" sz="2000" dirty="0"/>
              <a:t>T</a:t>
            </a:r>
            <a:r>
              <a:rPr lang="en-US" sz="2000" dirty="0" smtClean="0"/>
              <a:t>he </a:t>
            </a:r>
            <a:r>
              <a:rPr lang="en-US" sz="2000" dirty="0"/>
              <a:t>most important foods for the </a:t>
            </a:r>
            <a:r>
              <a:rPr lang="en-US" sz="2000" dirty="0" smtClean="0"/>
              <a:t>Southwest </a:t>
            </a:r>
            <a:r>
              <a:rPr lang="en-US" sz="2000" dirty="0"/>
              <a:t>people were corn, beans, pumpkins and squash.</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1790578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previewcf.turbosquid.com/Preview/2014/05/26__01_20_00/firtree4.jpg57ec7c02-94b1-4dbc-bff1-6a8f010f4384Lar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305333"/>
            <a:ext cx="1001917" cy="1506532"/>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6030" t="18410" r="6254" b="20412"/>
          <a:stretch/>
        </p:blipFill>
        <p:spPr bwMode="auto">
          <a:xfrm>
            <a:off x="256494" y="3825389"/>
            <a:ext cx="2681928" cy="159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113" y="2239622"/>
            <a:ext cx="3343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N</a:t>
            </a:r>
            <a:r>
              <a:rPr lang="en-US" dirty="0" smtClean="0"/>
              <a:t>ortheast</a:t>
            </a:r>
            <a:endParaRPr lang="en-US" dirty="0"/>
          </a:p>
        </p:txBody>
      </p:sp>
      <p:pic>
        <p:nvPicPr>
          <p:cNvPr id="7170" name="Picture 2" descr="MP9004069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262" y="3810000"/>
            <a:ext cx="2246538" cy="1794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2" name="Picture 4" descr="MP9002625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3026874"/>
            <a:ext cx="1725997" cy="1153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3" name="Picture 5" descr="MPj026274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2928" y="1188131"/>
            <a:ext cx="2571406" cy="1707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4" name="Picture 6" descr="MPj039962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2321" y="1353230"/>
            <a:ext cx="1927961" cy="1542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5" name="Picture 7" descr="MPj01444130000[1]"/>
          <p:cNvPicPr>
            <a:picLocks noChangeAspect="1" noChangeArrowheads="1"/>
          </p:cNvPicPr>
          <p:nvPr/>
        </p:nvPicPr>
        <p:blipFill>
          <a:blip r:embed="rId9">
            <a:extLst>
              <a:ext uri="{28A0092B-C50C-407E-A947-70E740481C1C}">
                <a14:useLocalDpi xmlns:a14="http://schemas.microsoft.com/office/drawing/2010/main" val="0"/>
              </a:ext>
            </a:extLst>
          </a:blip>
          <a:srcRect l="79688"/>
          <a:stretch>
            <a:fillRect/>
          </a:stretch>
        </p:blipFill>
        <p:spPr bwMode="auto">
          <a:xfrm>
            <a:off x="7807544" y="512649"/>
            <a:ext cx="1031656" cy="23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772797993"/>
              </p:ext>
            </p:extLst>
          </p:nvPr>
        </p:nvGraphicFramePr>
        <p:xfrm>
          <a:off x="285750" y="5654906"/>
          <a:ext cx="8229600" cy="1090742"/>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Warm summers and cold winters. </a:t>
                      </a:r>
                      <a:r>
                        <a:rPr lang="en-US" sz="1300" kern="1400" dirty="0">
                          <a:solidFill>
                            <a:srgbClr val="000000"/>
                          </a:solidFill>
                          <a:effectLst/>
                          <a:latin typeface="Berlin Sans FB"/>
                        </a:rPr>
                        <a:t>High mountains. Land is flat with some hills.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kern="1400" dirty="0">
                          <a:solidFill>
                            <a:srgbClr val="000000"/>
                          </a:solidFill>
                          <a:effectLst/>
                          <a:latin typeface="Berlin Sans FB"/>
                        </a:rPr>
                        <a:t>c</a:t>
                      </a:r>
                      <a:r>
                        <a:rPr lang="en-US" sz="1300" kern="1400" dirty="0" smtClean="0">
                          <a:solidFill>
                            <a:srgbClr val="000000"/>
                          </a:solidFill>
                          <a:effectLst/>
                          <a:latin typeface="Berlin Sans FB"/>
                        </a:rPr>
                        <a:t>ranberry </a:t>
                      </a:r>
                      <a:r>
                        <a:rPr lang="en-US" sz="1300" kern="1400" dirty="0">
                          <a:solidFill>
                            <a:srgbClr val="000000"/>
                          </a:solidFill>
                          <a:effectLst/>
                          <a:latin typeface="Berlin Sans FB"/>
                        </a:rPr>
                        <a:t>bogs</a:t>
                      </a:r>
                      <a:r>
                        <a:rPr lang="en-US" sz="1300" kern="1400" dirty="0" smtClean="0">
                          <a:solidFill>
                            <a:srgbClr val="000000"/>
                          </a:solidFill>
                          <a:effectLst/>
                          <a:latin typeface="Berlin Sans FB"/>
                        </a:rPr>
                        <a:t>; corn, beans,</a:t>
                      </a:r>
                      <a:r>
                        <a:rPr lang="en-US" sz="1300" kern="1400" baseline="0" dirty="0" smtClean="0">
                          <a:solidFill>
                            <a:srgbClr val="000000"/>
                          </a:solidFill>
                          <a:effectLst/>
                          <a:latin typeface="Berlin Sans FB"/>
                        </a:rPr>
                        <a:t> and squash;</a:t>
                      </a:r>
                      <a:r>
                        <a:rPr lang="en-US" sz="900" kern="1400" baseline="0" dirty="0" smtClean="0">
                          <a:solidFill>
                            <a:srgbClr val="000000"/>
                          </a:solidFill>
                          <a:effectLst/>
                          <a:latin typeface="+mn-lt"/>
                        </a:rPr>
                        <a:t> </a:t>
                      </a:r>
                      <a:r>
                        <a:rPr lang="en-US" sz="1300" kern="1400" dirty="0" smtClean="0">
                          <a:solidFill>
                            <a:srgbClr val="000000"/>
                          </a:solidFill>
                          <a:effectLst/>
                          <a:latin typeface="Berlin Sans FB"/>
                        </a:rPr>
                        <a:t>fir </a:t>
                      </a:r>
                      <a:r>
                        <a:rPr lang="en-US" sz="1300" kern="1400" dirty="0">
                          <a:solidFill>
                            <a:srgbClr val="000000"/>
                          </a:solidFill>
                          <a:effectLst/>
                          <a:latin typeface="Berlin Sans FB"/>
                        </a:rPr>
                        <a:t>trees (pine); </a:t>
                      </a:r>
                      <a:r>
                        <a:rPr lang="en-US" sz="1300" kern="1400" dirty="0" smtClean="0">
                          <a:solidFill>
                            <a:srgbClr val="000000"/>
                          </a:solidFill>
                          <a:effectLst/>
                          <a:latin typeface="Berlin Sans FB"/>
                        </a:rPr>
                        <a:t>birch,</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maple, beech, elm, ash,</a:t>
                      </a:r>
                      <a:r>
                        <a:rPr lang="en-US" sz="1300" kern="1400" baseline="0" dirty="0" smtClean="0">
                          <a:solidFill>
                            <a:srgbClr val="000000"/>
                          </a:solidFill>
                          <a:effectLst/>
                          <a:latin typeface="Berlin Sans FB"/>
                        </a:rPr>
                        <a:t> chestnut, hemlock, and oak </a:t>
                      </a:r>
                      <a:r>
                        <a:rPr lang="en-US" sz="1300" kern="1400" dirty="0" smtClean="0">
                          <a:solidFill>
                            <a:srgbClr val="000000"/>
                          </a:solidFill>
                          <a:effectLst/>
                          <a:latin typeface="Berlin Sans FB"/>
                        </a:rPr>
                        <a:t>trees</a:t>
                      </a:r>
                      <a:endParaRPr lang="en-US" sz="900" kern="1400" dirty="0" smtClean="0">
                        <a:solidFill>
                          <a:srgbClr val="000000"/>
                        </a:solidFill>
                        <a:effectLst/>
                        <a:latin typeface="+mn-lt"/>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Moose</a:t>
                      </a:r>
                      <a:r>
                        <a:rPr lang="en-US" sz="1300" kern="1400" dirty="0">
                          <a:solidFill>
                            <a:srgbClr val="000000"/>
                          </a:solidFill>
                          <a:effectLst/>
                          <a:latin typeface="Berlin Sans FB"/>
                        </a:rPr>
                        <a:t>,</a:t>
                      </a:r>
                      <a:r>
                        <a:rPr lang="en-US" sz="1300" kern="1400" dirty="0" smtClean="0">
                          <a:solidFill>
                            <a:srgbClr val="000000"/>
                          </a:solidFill>
                          <a:effectLst/>
                          <a:latin typeface="Berlin Sans FB"/>
                        </a:rPr>
                        <a:t> </a:t>
                      </a:r>
                      <a:r>
                        <a:rPr lang="en-US" sz="1300" kern="1400" dirty="0">
                          <a:solidFill>
                            <a:srgbClr val="000000"/>
                          </a:solidFill>
                          <a:effectLst/>
                          <a:latin typeface="Berlin Sans FB"/>
                        </a:rPr>
                        <a:t>caribou, white tail deer, </a:t>
                      </a:r>
                      <a:r>
                        <a:rPr lang="en-US" sz="1300" kern="1400" dirty="0" smtClean="0">
                          <a:solidFill>
                            <a:srgbClr val="000000"/>
                          </a:solidFill>
                          <a:effectLst/>
                          <a:latin typeface="Berlin Sans FB"/>
                        </a:rPr>
                        <a:t>squirrel,</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rabbit, beaver, porcupine, grizzly bear,</a:t>
                      </a:r>
                      <a:r>
                        <a:rPr lang="en-US" sz="1300" kern="1400" baseline="0" dirty="0" smtClean="0">
                          <a:solidFill>
                            <a:srgbClr val="000000"/>
                          </a:solidFill>
                          <a:effectLst/>
                          <a:latin typeface="Berlin Sans FB"/>
                        </a:rPr>
                        <a:t> and </a:t>
                      </a:r>
                      <a:r>
                        <a:rPr lang="en-US" sz="1300" kern="1400" dirty="0" smtClean="0">
                          <a:solidFill>
                            <a:srgbClr val="000000"/>
                          </a:solidFill>
                          <a:effectLst/>
                          <a:latin typeface="Berlin Sans FB"/>
                        </a:rPr>
                        <a:t> turkey</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4063"/>
            <a:ext cx="8677275" cy="9890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7177"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9886" t="14846" r="6190" b="9834"/>
          <a:stretch/>
        </p:blipFill>
        <p:spPr bwMode="auto">
          <a:xfrm>
            <a:off x="223837" y="1889465"/>
            <a:ext cx="2278199" cy="17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11"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1"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7" name="TextBox 1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2" action="ppaction://hlinksldjump"/>
              </a:rPr>
              <a:t>Click here for more</a:t>
            </a:r>
            <a:endParaRPr lang="en-US" sz="1000" dirty="0"/>
          </a:p>
        </p:txBody>
      </p:sp>
      <p:pic>
        <p:nvPicPr>
          <p:cNvPr id="1026" name="Picture 2" descr="C:\Users\sselk\AppData\Local\Microsoft\Windows\Temporary Internet Files\Content.IE5\1HCG5LZ9\MC90033231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6302" y="4435182"/>
            <a:ext cx="1831543" cy="1502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73177" y="2558534"/>
            <a:ext cx="846707" cy="369332"/>
          </a:xfrm>
          <a:prstGeom prst="rect">
            <a:avLst/>
          </a:prstGeom>
          <a:noFill/>
        </p:spPr>
        <p:txBody>
          <a:bodyPr wrap="none" rtlCol="0">
            <a:spAutoFit/>
          </a:bodyPr>
          <a:lstStyle/>
          <a:p>
            <a:r>
              <a:rPr lang="en-US" dirty="0" smtClean="0">
                <a:latin typeface="Comic Sans MS" panose="030F0702030302020204" pitchFamily="66" charset="0"/>
              </a:rPr>
              <a:t>moose</a:t>
            </a:r>
            <a:endParaRPr lang="en-US" dirty="0">
              <a:latin typeface="Comic Sans MS" panose="030F0702030302020204" pitchFamily="66" charset="0"/>
            </a:endParaRPr>
          </a:p>
        </p:txBody>
      </p:sp>
      <p:sp>
        <p:nvSpPr>
          <p:cNvPr id="6" name="TextBox 5"/>
          <p:cNvSpPr txBox="1"/>
          <p:nvPr/>
        </p:nvSpPr>
        <p:spPr>
          <a:xfrm>
            <a:off x="5325644" y="4957933"/>
            <a:ext cx="747320" cy="646331"/>
          </a:xfrm>
          <a:prstGeom prst="rect">
            <a:avLst/>
          </a:prstGeom>
          <a:noFill/>
        </p:spPr>
        <p:txBody>
          <a:bodyPr wrap="none" rtlCol="0">
            <a:spAutoFit/>
          </a:bodyPr>
          <a:lstStyle/>
          <a:p>
            <a:r>
              <a:rPr lang="en-US" dirty="0">
                <a:solidFill>
                  <a:schemeClr val="bg1"/>
                </a:solidFill>
                <a:latin typeface="Comic Sans MS" panose="030F0702030302020204" pitchFamily="66" charset="0"/>
              </a:rPr>
              <a:t>b</a:t>
            </a:r>
            <a:r>
              <a:rPr lang="en-US" dirty="0" smtClean="0">
                <a:solidFill>
                  <a:schemeClr val="bg1"/>
                </a:solidFill>
                <a:latin typeface="Comic Sans MS" panose="030F0702030302020204" pitchFamily="66" charset="0"/>
              </a:rPr>
              <a:t>irch</a:t>
            </a:r>
          </a:p>
          <a:p>
            <a:r>
              <a:rPr lang="en-US" dirty="0" smtClean="0">
                <a:solidFill>
                  <a:schemeClr val="bg1"/>
                </a:solidFill>
                <a:latin typeface="Comic Sans MS" panose="030F0702030302020204" pitchFamily="66" charset="0"/>
              </a:rPr>
              <a:t>tree</a:t>
            </a:r>
            <a:endParaRPr lang="en-US" dirty="0">
              <a:solidFill>
                <a:schemeClr val="bg1"/>
              </a:solidFill>
              <a:latin typeface="Comic Sans MS" panose="030F0702030302020204" pitchFamily="66" charset="0"/>
            </a:endParaRPr>
          </a:p>
        </p:txBody>
      </p:sp>
      <p:sp>
        <p:nvSpPr>
          <p:cNvPr id="7" name="TextBox 6"/>
          <p:cNvSpPr txBox="1"/>
          <p:nvPr/>
        </p:nvSpPr>
        <p:spPr>
          <a:xfrm>
            <a:off x="3773262" y="3026874"/>
            <a:ext cx="1850186"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White</a:t>
            </a:r>
            <a:r>
              <a:rPr lang="en-US" dirty="0" smtClean="0">
                <a:latin typeface="Comic Sans MS" panose="030F0702030302020204" pitchFamily="66" charset="0"/>
              </a:rPr>
              <a:t> tail deer</a:t>
            </a:r>
            <a:endParaRPr lang="en-US" dirty="0">
              <a:latin typeface="Comic Sans MS" panose="030F0702030302020204" pitchFamily="66" charset="0"/>
            </a:endParaRPr>
          </a:p>
        </p:txBody>
      </p:sp>
      <p:sp>
        <p:nvSpPr>
          <p:cNvPr id="8" name="TextBox 7"/>
          <p:cNvSpPr txBox="1"/>
          <p:nvPr/>
        </p:nvSpPr>
        <p:spPr>
          <a:xfrm>
            <a:off x="6920071" y="4425271"/>
            <a:ext cx="1471878" cy="369332"/>
          </a:xfrm>
          <a:prstGeom prst="rect">
            <a:avLst/>
          </a:prstGeom>
          <a:noFill/>
        </p:spPr>
        <p:txBody>
          <a:bodyPr wrap="none" rtlCol="0">
            <a:spAutoFit/>
          </a:bodyPr>
          <a:lstStyle/>
          <a:p>
            <a:r>
              <a:rPr lang="en-US" dirty="0">
                <a:solidFill>
                  <a:schemeClr val="bg1"/>
                </a:solidFill>
                <a:latin typeface="Comic Sans MS" panose="030F0702030302020204" pitchFamily="66" charset="0"/>
              </a:rPr>
              <a:t>g</a:t>
            </a:r>
            <a:r>
              <a:rPr lang="en-US" dirty="0" smtClean="0">
                <a:solidFill>
                  <a:schemeClr val="bg1"/>
                </a:solidFill>
                <a:latin typeface="Comic Sans MS" panose="030F0702030302020204" pitchFamily="66" charset="0"/>
              </a:rPr>
              <a:t>rizzly bear</a:t>
            </a:r>
            <a:endParaRPr lang="en-US" dirty="0">
              <a:solidFill>
                <a:schemeClr val="bg1"/>
              </a:solidFill>
              <a:latin typeface="Comic Sans MS" panose="030F0702030302020204" pitchFamily="66" charset="0"/>
            </a:endParaRPr>
          </a:p>
        </p:txBody>
      </p:sp>
      <p:sp>
        <p:nvSpPr>
          <p:cNvPr id="9" name="TextBox 8"/>
          <p:cNvSpPr txBox="1"/>
          <p:nvPr/>
        </p:nvSpPr>
        <p:spPr>
          <a:xfrm>
            <a:off x="6529630" y="584322"/>
            <a:ext cx="1277914" cy="646331"/>
          </a:xfrm>
          <a:prstGeom prst="rect">
            <a:avLst/>
          </a:prstGeom>
          <a:noFill/>
        </p:spPr>
        <p:txBody>
          <a:bodyPr wrap="none" rtlCol="0">
            <a:spAutoFit/>
          </a:bodyPr>
          <a:lstStyle/>
          <a:p>
            <a:pPr algn="r"/>
            <a:r>
              <a:rPr lang="en-US" dirty="0" smtClean="0">
                <a:latin typeface="Comic Sans MS" panose="030F0702030302020204" pitchFamily="66" charset="0"/>
              </a:rPr>
              <a:t>Cranberry</a:t>
            </a:r>
          </a:p>
          <a:p>
            <a:pPr algn="r"/>
            <a:r>
              <a:rPr lang="en-US" dirty="0" smtClean="0">
                <a:latin typeface="Comic Sans MS" panose="030F0702030302020204" pitchFamily="66" charset="0"/>
              </a:rPr>
              <a:t>bog</a:t>
            </a:r>
            <a:endParaRPr lang="en-US" dirty="0">
              <a:latin typeface="Comic Sans MS" panose="030F0702030302020204" pitchFamily="66" charset="0"/>
            </a:endParaRPr>
          </a:p>
        </p:txBody>
      </p:sp>
      <p:pic>
        <p:nvPicPr>
          <p:cNvPr id="5122" name="Picture 2" descr="http://www.deltanewsweb.com/archives/images/caribou_dp.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6629" y="419780"/>
            <a:ext cx="14287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2676" y="1392231"/>
            <a:ext cx="974947" cy="369332"/>
          </a:xfrm>
          <a:prstGeom prst="rect">
            <a:avLst/>
          </a:prstGeom>
          <a:noFill/>
        </p:spPr>
        <p:txBody>
          <a:bodyPr wrap="none" rtlCol="0">
            <a:spAutoFit/>
          </a:bodyPr>
          <a:lstStyle/>
          <a:p>
            <a:r>
              <a:rPr lang="en-US" dirty="0" smtClean="0">
                <a:latin typeface="Comic Sans MS" panose="030F0702030302020204" pitchFamily="66" charset="0"/>
              </a:rPr>
              <a:t>caribou</a:t>
            </a:r>
            <a:endParaRPr lang="en-US" dirty="0">
              <a:latin typeface="Comic Sans MS" panose="030F0702030302020204" pitchFamily="66" charset="0"/>
            </a:endParaRPr>
          </a:p>
        </p:txBody>
      </p:sp>
      <p:sp>
        <p:nvSpPr>
          <p:cNvPr id="11" name="TextBox 10"/>
          <p:cNvSpPr txBox="1"/>
          <p:nvPr/>
        </p:nvSpPr>
        <p:spPr>
          <a:xfrm>
            <a:off x="6599471" y="2907775"/>
            <a:ext cx="1792478" cy="369332"/>
          </a:xfrm>
          <a:prstGeom prst="rect">
            <a:avLst/>
          </a:prstGeom>
          <a:noFill/>
        </p:spPr>
        <p:txBody>
          <a:bodyPr wrap="none" rtlCol="0">
            <a:spAutoFit/>
          </a:bodyPr>
          <a:lstStyle/>
          <a:p>
            <a:r>
              <a:rPr lang="en-US" dirty="0" smtClean="0">
                <a:latin typeface="Comic Sans MS" panose="030F0702030302020204" pitchFamily="66" charset="0"/>
              </a:rPr>
              <a:t>Atlantic Ocean</a:t>
            </a:r>
            <a:endParaRPr lang="en-US" dirty="0">
              <a:latin typeface="Comic Sans MS" panose="030F0702030302020204" pitchFamily="66" charset="0"/>
            </a:endParaRPr>
          </a:p>
        </p:txBody>
      </p:sp>
    </p:spTree>
    <p:extLst>
      <p:ext uri="{BB962C8B-B14F-4D97-AF65-F5344CB8AC3E}">
        <p14:creationId xmlns:p14="http://schemas.microsoft.com/office/powerpoint/2010/main" val="18474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Northeast</a:t>
            </a:r>
            <a:endParaRPr lang="en-US"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3" name="Rectangle 2"/>
          <p:cNvSpPr/>
          <p:nvPr/>
        </p:nvSpPr>
        <p:spPr>
          <a:xfrm>
            <a:off x="381000" y="1828801"/>
            <a:ext cx="8382000" cy="3693319"/>
          </a:xfrm>
          <a:prstGeom prst="rect">
            <a:avLst/>
          </a:prstGeom>
        </p:spPr>
        <p:txBody>
          <a:bodyPr wrap="square">
            <a:spAutoFit/>
          </a:bodyPr>
          <a:lstStyle/>
          <a:p>
            <a:r>
              <a:rPr lang="en-US" dirty="0" smtClean="0"/>
              <a:t>It </a:t>
            </a:r>
            <a:r>
              <a:rPr lang="en-US" dirty="0" smtClean="0"/>
              <a:t>rains often in the Northeast so plants </a:t>
            </a:r>
            <a:r>
              <a:rPr lang="en-US" dirty="0" smtClean="0"/>
              <a:t>and crops grow </a:t>
            </a:r>
            <a:r>
              <a:rPr lang="en-US" dirty="0" smtClean="0"/>
              <a:t>very well. </a:t>
            </a:r>
            <a:r>
              <a:rPr lang="en-US" dirty="0"/>
              <a:t>There were often heavy snowstorms in the winter.</a:t>
            </a:r>
            <a:endParaRPr lang="en-US" dirty="0" smtClean="0"/>
          </a:p>
          <a:p>
            <a:endParaRPr lang="en-US" dirty="0"/>
          </a:p>
          <a:p>
            <a:r>
              <a:rPr lang="en-US" dirty="0"/>
              <a:t>Trout, bass, salmon, perch, pike, eels, and turtles could be found in streams, rivers, and </a:t>
            </a:r>
            <a:r>
              <a:rPr lang="en-US" dirty="0" smtClean="0"/>
              <a:t>lakes. </a:t>
            </a:r>
            <a:r>
              <a:rPr lang="en-US" dirty="0"/>
              <a:t>Lakes also attracted migrating geese, ducks, and </a:t>
            </a:r>
            <a:r>
              <a:rPr lang="en-US" dirty="0" smtClean="0"/>
              <a:t>swans.  </a:t>
            </a:r>
            <a:endParaRPr lang="en-US" dirty="0"/>
          </a:p>
          <a:p>
            <a:r>
              <a:rPr lang="en-US" dirty="0" smtClean="0"/>
              <a:t>Wild </a:t>
            </a:r>
            <a:r>
              <a:rPr lang="en-US" dirty="0" smtClean="0"/>
              <a:t>rice plants grew near the edges of lakes. Women would paddle their canoes to gather the rice.</a:t>
            </a:r>
          </a:p>
          <a:p>
            <a:endParaRPr lang="en-US" dirty="0" smtClean="0"/>
          </a:p>
          <a:p>
            <a:r>
              <a:rPr lang="en-US" dirty="0" smtClean="0"/>
              <a:t>Northeast </a:t>
            </a:r>
            <a:r>
              <a:rPr lang="en-US" dirty="0"/>
              <a:t>Native Americans celebrated a good corn harvest during the Green Corn Festival in late summer. Each spring the people of the Northeast celebrated a Strawberry Thanksgiving</a:t>
            </a:r>
          </a:p>
          <a:p>
            <a:endParaRPr lang="en-US" dirty="0"/>
          </a:p>
          <a:p>
            <a:endParaRPr lang="en-US" dirty="0"/>
          </a:p>
        </p:txBody>
      </p:sp>
    </p:spTree>
    <p:extLst>
      <p:ext uri="{BB962C8B-B14F-4D97-AF65-F5344CB8AC3E}">
        <p14:creationId xmlns:p14="http://schemas.microsoft.com/office/powerpoint/2010/main" val="53696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270" y="501121"/>
            <a:ext cx="28289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Basin</a:t>
            </a:r>
            <a:endParaRPr lang="en-US" dirty="0"/>
          </a:p>
        </p:txBody>
      </p:sp>
      <p:pic>
        <p:nvPicPr>
          <p:cNvPr id="2051" name="Picture 3" descr="MPj04070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657599"/>
            <a:ext cx="1253595" cy="1880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4" name="Picture 6" descr="MP900427998[1]"/>
          <p:cNvPicPr>
            <a:picLocks noChangeAspect="1" noChangeArrowheads="1"/>
          </p:cNvPicPr>
          <p:nvPr/>
        </p:nvPicPr>
        <p:blipFill>
          <a:blip r:embed="rId4" cstate="print">
            <a:extLst>
              <a:ext uri="{28A0092B-C50C-407E-A947-70E740481C1C}">
                <a14:useLocalDpi xmlns:a14="http://schemas.microsoft.com/office/drawing/2010/main" val="0"/>
              </a:ext>
            </a:extLst>
          </a:blip>
          <a:srcRect l="9624" r="30865"/>
          <a:stretch>
            <a:fillRect/>
          </a:stretch>
        </p:blipFill>
        <p:spPr bwMode="auto">
          <a:xfrm>
            <a:off x="6157912" y="2615670"/>
            <a:ext cx="1544627" cy="1727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6" name="Picture 8" descr="MP900262346[1]"/>
          <p:cNvPicPr>
            <a:picLocks noChangeAspect="1" noChangeArrowheads="1"/>
          </p:cNvPicPr>
          <p:nvPr/>
        </p:nvPicPr>
        <p:blipFill>
          <a:blip r:embed="rId5" cstate="print">
            <a:extLst>
              <a:ext uri="{28A0092B-C50C-407E-A947-70E740481C1C}">
                <a14:useLocalDpi xmlns:a14="http://schemas.microsoft.com/office/drawing/2010/main" val="0"/>
              </a:ext>
            </a:extLst>
          </a:blip>
          <a:srcRect t="16238"/>
          <a:stretch>
            <a:fillRect/>
          </a:stretch>
        </p:blipFill>
        <p:spPr bwMode="auto">
          <a:xfrm>
            <a:off x="459358" y="1298770"/>
            <a:ext cx="2101850" cy="264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Control 9"/>
          <p:cNvSpPr>
            <a:spLocks noChangeArrowheads="1" noChangeShapeType="1"/>
          </p:cNvSpPr>
          <p:nvPr/>
        </p:nvSpPr>
        <p:spPr bwMode="auto">
          <a:xfrm>
            <a:off x="1200150" y="9647238"/>
            <a:ext cx="8677275" cy="8969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507" y="2718075"/>
            <a:ext cx="3335337" cy="276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eft Arrow 14">
            <a:hlinkClick r:id="rId7"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7"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9" name="TextBox 18"/>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8" action="ppaction://hlinksldjump"/>
              </a:rPr>
              <a:t>Click here for more</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3304278367"/>
              </p:ext>
            </p:extLst>
          </p:nvPr>
        </p:nvGraphicFramePr>
        <p:xfrm>
          <a:off x="324289" y="5635544"/>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Very hot and dry in </a:t>
                      </a:r>
                      <a:r>
                        <a:rPr lang="en-US" sz="1300" kern="1400" dirty="0" smtClean="0">
                          <a:solidFill>
                            <a:srgbClr val="000000"/>
                          </a:solidFill>
                          <a:effectLst/>
                          <a:latin typeface="Berlin Sans FB"/>
                        </a:rPr>
                        <a:t>desert; </a:t>
                      </a:r>
                      <a:r>
                        <a:rPr lang="en-US" sz="1300" kern="1400" dirty="0">
                          <a:solidFill>
                            <a:srgbClr val="000000"/>
                          </a:solidFill>
                          <a:effectLst/>
                          <a:latin typeface="Berlin Sans FB"/>
                        </a:rPr>
                        <a:t>c</a:t>
                      </a:r>
                      <a:r>
                        <a:rPr lang="en-US" sz="1300" kern="1400" dirty="0" smtClean="0">
                          <a:solidFill>
                            <a:srgbClr val="000000"/>
                          </a:solidFill>
                          <a:effectLst/>
                          <a:latin typeface="Berlin Sans FB"/>
                        </a:rPr>
                        <a:t>old  </a:t>
                      </a:r>
                      <a:r>
                        <a:rPr lang="en-US" sz="1300" kern="1400" dirty="0">
                          <a:solidFill>
                            <a:srgbClr val="000000"/>
                          </a:solidFill>
                          <a:effectLst/>
                          <a:latin typeface="Berlin Sans FB"/>
                        </a:rPr>
                        <a:t>in </a:t>
                      </a:r>
                      <a:r>
                        <a:rPr lang="en-US" sz="1300" kern="1400" dirty="0" smtClean="0">
                          <a:solidFill>
                            <a:srgbClr val="000000"/>
                          </a:solidFill>
                          <a:effectLst/>
                          <a:latin typeface="Berlin Sans FB"/>
                        </a:rPr>
                        <a:t>mountains.</a:t>
                      </a:r>
                      <a:r>
                        <a:rPr lang="en-US" sz="1300" kern="1400" baseline="0" dirty="0" smtClean="0">
                          <a:solidFill>
                            <a:srgbClr val="000000"/>
                          </a:solidFill>
                          <a:effectLst/>
                          <a:latin typeface="Berlin Sans FB"/>
                        </a:rPr>
                        <a:t> little rain; lakes; rivers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Cactus, Joshua tree, sagebrush, nuts, berries</a:t>
                      </a:r>
                      <a:endParaRPr lang="en-US" sz="900" kern="1400" dirty="0">
                        <a:solidFill>
                          <a:srgbClr val="000000"/>
                        </a:solidFill>
                        <a:effectLst/>
                        <a:latin typeface="+mn-lt"/>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Puma, mule deer, snakes, lizard, antelope, buffalo, salmon, eagle, hawk</a:t>
                      </a:r>
                      <a:endParaRPr lang="en-US" sz="900" kern="1400" dirty="0">
                        <a:solidFill>
                          <a:srgbClr val="000000"/>
                        </a:solidFill>
                        <a:effectLst/>
                        <a:latin typeface="+mn-lt"/>
                      </a:endParaRPr>
                    </a:p>
                  </a:txBody>
                  <a:tcPr marL="34689" marR="34689" marT="34689" marB="34689">
                    <a:lnL>
                      <a:noFill/>
                    </a:lnL>
                    <a:lnR>
                      <a:noFill/>
                    </a:lnR>
                    <a:lnT>
                      <a:noFill/>
                    </a:lnT>
                    <a:lnB>
                      <a:noFill/>
                    </a:lnB>
                  </a:tcPr>
                </a:tc>
              </a:tr>
            </a:tbl>
          </a:graphicData>
        </a:graphic>
      </p:graphicFrame>
      <p:pic>
        <p:nvPicPr>
          <p:cNvPr id="6147" name="Picture 3" descr="C:\Users\sselk\AppData\Local\Microsoft\Windows\Temporary Internet Files\Content.IE5\1QTVR4XD\MP90026277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2270" y="4648200"/>
            <a:ext cx="1524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selk\AppData\Local\Microsoft\Windows\Temporary Internet Files\Content.IE5\C3R5BD8W\MP90031382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5752" y="1310059"/>
            <a:ext cx="131089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MPj0406856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358" y="3754745"/>
            <a:ext cx="2674871" cy="1783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images[7]"/>
          <p:cNvPicPr>
            <a:picLocks noChangeAspect="1" noChangeArrowheads="1"/>
          </p:cNvPicPr>
          <p:nvPr/>
        </p:nvPicPr>
        <p:blipFill>
          <a:blip r:embed="rId12">
            <a:extLst>
              <a:ext uri="{28A0092B-C50C-407E-A947-70E740481C1C}">
                <a14:useLocalDpi xmlns:a14="http://schemas.microsoft.com/office/drawing/2010/main" val="0"/>
              </a:ext>
            </a:extLst>
          </a:blip>
          <a:srcRect l="38142"/>
          <a:stretch>
            <a:fillRect/>
          </a:stretch>
        </p:blipFill>
        <p:spPr bwMode="auto">
          <a:xfrm>
            <a:off x="4493176" y="1319073"/>
            <a:ext cx="1170759" cy="1619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6915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Basin</a:t>
            </a:r>
            <a:endParaRPr lang="en-US" dirty="0"/>
          </a:p>
        </p:txBody>
      </p:sp>
      <p:sp>
        <p:nvSpPr>
          <p:cNvPr id="3" name="TextBox 2"/>
          <p:cNvSpPr txBox="1"/>
          <p:nvPr/>
        </p:nvSpPr>
        <p:spPr>
          <a:xfrm>
            <a:off x="762000" y="1676400"/>
            <a:ext cx="7696200" cy="3785652"/>
          </a:xfrm>
          <a:prstGeom prst="rect">
            <a:avLst/>
          </a:prstGeom>
          <a:noFill/>
        </p:spPr>
        <p:txBody>
          <a:bodyPr wrap="square" rtlCol="0">
            <a:spAutoFit/>
          </a:bodyPr>
          <a:lstStyle/>
          <a:p>
            <a:r>
              <a:rPr lang="en-US" sz="2000" dirty="0"/>
              <a:t>The Great Basin got </a:t>
            </a:r>
            <a:r>
              <a:rPr lang="en-US" sz="2000" dirty="0" smtClean="0"/>
              <a:t>its </a:t>
            </a:r>
            <a:r>
              <a:rPr lang="en-US" sz="2000" dirty="0"/>
              <a:t>name because it i</a:t>
            </a:r>
            <a:r>
              <a:rPr lang="en-US" sz="2000" dirty="0" smtClean="0"/>
              <a:t>s a region between </a:t>
            </a:r>
            <a:r>
              <a:rPr lang="en-US" sz="2000" dirty="0"/>
              <a:t>two mountain </a:t>
            </a:r>
            <a:r>
              <a:rPr lang="en-US" sz="2000" dirty="0" smtClean="0"/>
              <a:t>ranges. The rivers </a:t>
            </a:r>
            <a:r>
              <a:rPr lang="en-US" sz="2000" dirty="0"/>
              <a:t>there do not flow to the ocean</a:t>
            </a:r>
            <a:r>
              <a:rPr lang="en-US" sz="2000" dirty="0" smtClean="0"/>
              <a:t>. It is like a giant bowl.</a:t>
            </a:r>
          </a:p>
          <a:p>
            <a:endParaRPr lang="en-US" sz="2000" dirty="0"/>
          </a:p>
          <a:p>
            <a:r>
              <a:rPr lang="en-US" sz="2000" dirty="0" smtClean="0"/>
              <a:t>Flatlands have salty </a:t>
            </a:r>
            <a:r>
              <a:rPr lang="en-US" sz="2000" dirty="0"/>
              <a:t>soil and </a:t>
            </a:r>
            <a:r>
              <a:rPr lang="en-US" sz="2000" dirty="0" smtClean="0"/>
              <a:t>sand. </a:t>
            </a:r>
            <a:r>
              <a:rPr lang="en-US" sz="2000" dirty="0"/>
              <a:t>L</a:t>
            </a:r>
            <a:r>
              <a:rPr lang="en-US" sz="2000" dirty="0" smtClean="0"/>
              <a:t>ittle </a:t>
            </a:r>
            <a:r>
              <a:rPr lang="en-US" sz="2000" dirty="0"/>
              <a:t>grows </a:t>
            </a:r>
            <a:r>
              <a:rPr lang="en-US" sz="2000" dirty="0" smtClean="0"/>
              <a:t>there but </a:t>
            </a:r>
            <a:r>
              <a:rPr lang="en-US" sz="2000" dirty="0"/>
              <a:t>sagebrush. It is very dry and </a:t>
            </a:r>
            <a:r>
              <a:rPr lang="en-US" sz="2000" dirty="0" smtClean="0"/>
              <a:t>desert like</a:t>
            </a:r>
            <a:r>
              <a:rPr lang="en-US" sz="2000" dirty="0"/>
              <a:t>, but cold</a:t>
            </a:r>
            <a:r>
              <a:rPr lang="en-US" sz="2000" dirty="0" smtClean="0"/>
              <a:t>.</a:t>
            </a:r>
          </a:p>
          <a:p>
            <a:endParaRPr lang="en-US" sz="2000" dirty="0"/>
          </a:p>
          <a:p>
            <a:r>
              <a:rPr lang="en-US" sz="2000" dirty="0" err="1" smtClean="0"/>
              <a:t>Piñon</a:t>
            </a:r>
            <a:r>
              <a:rPr lang="en-US" sz="2000" dirty="0" smtClean="0"/>
              <a:t> </a:t>
            </a:r>
            <a:r>
              <a:rPr lang="en-US" sz="2000" dirty="0"/>
              <a:t>nuts, agave paste, berries, wild onion and carrots were often eaten</a:t>
            </a:r>
            <a:r>
              <a:rPr lang="en-US" sz="2000" dirty="0" smtClean="0"/>
              <a:t>.</a:t>
            </a:r>
          </a:p>
          <a:p>
            <a:endParaRPr lang="en-US" sz="2000" dirty="0"/>
          </a:p>
          <a:p>
            <a:endParaRPr lang="en-US" sz="2000" dirty="0"/>
          </a:p>
          <a:p>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85416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5" y="1004279"/>
            <a:ext cx="26479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82" y="1004279"/>
            <a:ext cx="3152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a:t>
            </a:r>
            <a:r>
              <a:rPr lang="en-US" dirty="0"/>
              <a:t>L</a:t>
            </a:r>
            <a:r>
              <a:rPr lang="en-US" dirty="0" smtClean="0"/>
              <a:t>akes</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657" y="3429000"/>
            <a:ext cx="3048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a:hlinkClick r:id="rId5"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5"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9" name="TextBox 8"/>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6" action="ppaction://hlinksldjump"/>
              </a:rPr>
              <a:t>Click here for more</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1925087924"/>
              </p:ext>
            </p:extLst>
          </p:nvPr>
        </p:nvGraphicFramePr>
        <p:xfrm>
          <a:off x="381000" y="5663766"/>
          <a:ext cx="8229600" cy="1163644"/>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Summer hot and humid and winter cold and snowy; Mostly woodlands, Appalachian mountains; Great</a:t>
                      </a:r>
                      <a:r>
                        <a:rPr lang="en-US" sz="1300" kern="1400" baseline="0" dirty="0" smtClean="0">
                          <a:solidFill>
                            <a:srgbClr val="000000"/>
                          </a:solidFill>
                          <a:effectLst/>
                          <a:latin typeface="Berlin Sans FB"/>
                        </a:rPr>
                        <a:t> Lakes (Huron, Ontario, Erie, Michigan and Superior)</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Corn, squash, beans, maple trees; tobacco; hemlocks; birch trees; Cedar</a:t>
                      </a:r>
                      <a:endParaRPr lang="en-US" sz="900" kern="1400" dirty="0">
                        <a:solidFill>
                          <a:srgbClr val="000000"/>
                        </a:solidFill>
                        <a:effectLst/>
                        <a:latin typeface="+mn-lt"/>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Deer,</a:t>
                      </a:r>
                      <a:r>
                        <a:rPr lang="en-US" sz="1300" kern="1400" baseline="0" dirty="0" smtClean="0">
                          <a:solidFill>
                            <a:srgbClr val="000000"/>
                          </a:solidFill>
                          <a:effectLst/>
                          <a:latin typeface="Berlin Sans FB"/>
                        </a:rPr>
                        <a:t> bear, fish; shellfish</a:t>
                      </a:r>
                      <a:endParaRPr lang="en-US" sz="900" kern="1400" dirty="0">
                        <a:solidFill>
                          <a:srgbClr val="000000"/>
                        </a:solidFill>
                        <a:effectLst/>
                        <a:latin typeface="+mn-lt"/>
                      </a:endParaRPr>
                    </a:p>
                  </a:txBody>
                  <a:tcPr marL="34689" marR="34689" marT="34689" marB="34689">
                    <a:lnL>
                      <a:noFill/>
                    </a:lnL>
                    <a:lnR>
                      <a:noFill/>
                    </a:lnR>
                    <a:lnT>
                      <a:noFill/>
                    </a:lnT>
                    <a:lnB>
                      <a:noFill/>
                    </a:lnB>
                  </a:tcPr>
                </a:tc>
              </a:tr>
            </a:tbl>
          </a:graphicData>
        </a:graphic>
      </p:graphicFrame>
      <p:pic>
        <p:nvPicPr>
          <p:cNvPr id="5" name="Picture 2" descr="C:\Users\sselk\AppData\Local\Microsoft\Windows\Temporary Internet Files\Content.IE5\C3R5BD8W\MP9004069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671482"/>
            <a:ext cx="1905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selk\AppData\Local\Microsoft\Windows\Temporary Internet Files\Content.IE5\8EDTMDPJ\MP90040122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814" y="1317316"/>
            <a:ext cx="1252331" cy="1565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selk\AppData\Local\Microsoft\Windows\Temporary Internet Files\Content.IE5\VOOGMU5E\MP90026258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0801" y="2299679"/>
            <a:ext cx="1514856" cy="228945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sselk\AppData\Local\Microsoft\Windows\Temporary Internet Files\Content.IE5\8EDTMDPJ\MP90044247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3457" y="562573"/>
            <a:ext cx="23622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C:\Users\sselk\AppData\Local\Microsoft\Windows\Temporary Internet Files\Content.IE5\CQ863XZD\MP900289876[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9375" y="3206412"/>
            <a:ext cx="2303424" cy="15279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C:\Users\sselk\AppData\Local\Microsoft\Windows\Temporary Internet Files\Content.IE5\C3R5BD8W\MP900382949[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305" t="9191" r="12604" b="9749"/>
          <a:stretch/>
        </p:blipFill>
        <p:spPr bwMode="auto">
          <a:xfrm>
            <a:off x="6390821" y="3940629"/>
            <a:ext cx="2262415" cy="16355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1769" y="2883112"/>
            <a:ext cx="24018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4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07683" y="0"/>
            <a:ext cx="2469467" cy="2254828"/>
          </a:xfrm>
          <a:solidFill>
            <a:schemeClr val="bg1"/>
          </a:solidFill>
        </p:spPr>
        <p:txBody>
          <a:bodyPr/>
          <a:lstStyle/>
          <a:p>
            <a:pPr algn="r"/>
            <a:r>
              <a:rPr lang="en-US" b="1" dirty="0" smtClean="0">
                <a:solidFill>
                  <a:srgbClr val="FF0000"/>
                </a:solidFill>
              </a:rPr>
              <a:t>Regional Map</a:t>
            </a:r>
            <a:endParaRPr lang="en-US" b="1" dirty="0">
              <a:solidFill>
                <a:srgbClr val="FF0000"/>
              </a:solidFill>
            </a:endParaRPr>
          </a:p>
        </p:txBody>
      </p:sp>
      <p:sp>
        <p:nvSpPr>
          <p:cNvPr id="9" name="TextBox 8"/>
          <p:cNvSpPr txBox="1"/>
          <p:nvPr/>
        </p:nvSpPr>
        <p:spPr>
          <a:xfrm>
            <a:off x="7644493" y="533400"/>
            <a:ext cx="1167266" cy="646331"/>
          </a:xfrm>
          <a:prstGeom prst="rect">
            <a:avLst/>
          </a:prstGeom>
          <a:solidFill>
            <a:schemeClr val="bg1"/>
          </a:solidFill>
        </p:spPr>
        <p:txBody>
          <a:bodyPr wrap="square" rtlCol="0">
            <a:spAutoFit/>
          </a:bodyPr>
          <a:lstStyle/>
          <a:p>
            <a:pPr algn="ctr"/>
            <a:r>
              <a:rPr lang="en-US" b="1" dirty="0" smtClean="0">
                <a:solidFill>
                  <a:srgbClr val="FF0000"/>
                </a:solidFill>
              </a:rPr>
              <a:t>Click on a region</a:t>
            </a: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1" y="39761"/>
            <a:ext cx="9009524" cy="6580953"/>
          </a:xfrm>
          <a:prstGeom prst="rect">
            <a:avLst/>
          </a:prstGeom>
        </p:spPr>
      </p:pic>
      <p:sp>
        <p:nvSpPr>
          <p:cNvPr id="15" name="Text Box 8"/>
          <p:cNvSpPr txBox="1">
            <a:spLocks noChangeArrowheads="1"/>
          </p:cNvSpPr>
          <p:nvPr/>
        </p:nvSpPr>
        <p:spPr bwMode="auto">
          <a:xfrm>
            <a:off x="838200" y="1371600"/>
            <a:ext cx="685800"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3" action="ppaction://hlinksldjump"/>
              </a:rPr>
              <a:t>Arctic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 Box 7"/>
          <p:cNvSpPr txBox="1">
            <a:spLocks noChangeArrowheads="1"/>
          </p:cNvSpPr>
          <p:nvPr/>
        </p:nvSpPr>
        <p:spPr bwMode="auto">
          <a:xfrm>
            <a:off x="2057400" y="3181013"/>
            <a:ext cx="1084263"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4" action="ppaction://hlinksldjump"/>
              </a:rPr>
              <a:t>Northwest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0"/>
          <p:cNvSpPr txBox="1">
            <a:spLocks noChangeArrowheads="1"/>
          </p:cNvSpPr>
          <p:nvPr/>
        </p:nvSpPr>
        <p:spPr bwMode="auto">
          <a:xfrm>
            <a:off x="5105400" y="4491832"/>
            <a:ext cx="1273175" cy="2603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5" action="ppaction://hlinksldjump"/>
              </a:rPr>
              <a:t>Great Plains</a:t>
            </a:r>
            <a:endParaRPr kumimoji="0" lang="en-US" sz="1400" b="1" i="0" u="none" strike="noStrike" cap="none" normalizeH="0" baseline="0" dirty="0" smtClean="0">
              <a:ln>
                <a:noFill/>
              </a:ln>
              <a:solidFill>
                <a:srgbClr val="000000"/>
              </a:solidFill>
              <a:effectLst/>
              <a:latin typeface="Tempus Sans ITC" pitchFamily="82" charset="0"/>
              <a:cs typeface="Arial" pitchFamily="34" charset="0"/>
            </a:endParaRPr>
          </a:p>
        </p:txBody>
      </p:sp>
      <p:sp>
        <p:nvSpPr>
          <p:cNvPr id="6" name="Text Box 11"/>
          <p:cNvSpPr txBox="1">
            <a:spLocks noChangeArrowheads="1"/>
          </p:cNvSpPr>
          <p:nvPr/>
        </p:nvSpPr>
        <p:spPr bwMode="auto">
          <a:xfrm>
            <a:off x="6745852" y="4038600"/>
            <a:ext cx="1028700"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6" action="ppaction://hlinksldjump"/>
              </a:rPr>
              <a:t>Northeast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9"/>
          <p:cNvSpPr txBox="1">
            <a:spLocks noChangeArrowheads="1"/>
          </p:cNvSpPr>
          <p:nvPr/>
        </p:nvSpPr>
        <p:spPr bwMode="auto">
          <a:xfrm>
            <a:off x="3657600" y="5082381"/>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7" action="ppaction://hlinksldjump"/>
              </a:rPr>
              <a:t>Southwest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2"/>
          <p:cNvSpPr txBox="1">
            <a:spLocks noChangeArrowheads="1"/>
          </p:cNvSpPr>
          <p:nvPr/>
        </p:nvSpPr>
        <p:spPr bwMode="auto">
          <a:xfrm>
            <a:off x="6705600" y="5236936"/>
            <a:ext cx="971550" cy="2857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8" action="ppaction://hlinksldjump"/>
              </a:rPr>
              <a:t>Southeast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1690574" y="3890962"/>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Tempus Sans ITC" pitchFamily="82" charset="0"/>
                <a:cs typeface="Arial" pitchFamily="34" charset="0"/>
                <a:hlinkClick r:id="rId9" action="ppaction://hlinksldjump"/>
              </a:rPr>
              <a:t>California</a:t>
            </a:r>
            <a:endParaRPr kumimoji="0" lang="en-US" sz="1800" b="0" i="0" u="none" strike="noStrike" cap="none" normalizeH="0" baseline="0" dirty="0" smtClean="0">
              <a:ln>
                <a:noFill/>
              </a:ln>
              <a:solidFill>
                <a:srgbClr val="0000FF"/>
              </a:solidFill>
              <a:effectLst/>
              <a:latin typeface="Arial" pitchFamily="34" charset="0"/>
              <a:cs typeface="Arial" pitchFamily="34" charset="0"/>
            </a:endParaRPr>
          </a:p>
        </p:txBody>
      </p:sp>
      <p:sp>
        <p:nvSpPr>
          <p:cNvPr id="13" name="Text Box 9">
            <a:hlinkClick r:id="rId10" action="ppaction://hlinksldjump"/>
          </p:cNvPr>
          <p:cNvSpPr txBox="1">
            <a:spLocks noChangeArrowheads="1"/>
          </p:cNvSpPr>
          <p:nvPr/>
        </p:nvSpPr>
        <p:spPr bwMode="auto">
          <a:xfrm>
            <a:off x="3093697" y="4038600"/>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660066"/>
                </a:solidFill>
                <a:effectLst/>
                <a:latin typeface="Tempus Sans ITC" pitchFamily="82" charset="0"/>
                <a:cs typeface="Arial" pitchFamily="34" charset="0"/>
              </a:rPr>
              <a:t>Great </a:t>
            </a:r>
            <a:r>
              <a:rPr kumimoji="0" lang="en-US" sz="1400" b="1" i="0" u="sng" strike="noStrike" cap="none" normalizeH="0" baseline="0" dirty="0" smtClean="0">
                <a:ln>
                  <a:noFill/>
                </a:ln>
                <a:solidFill>
                  <a:srgbClr val="660066"/>
                </a:solidFill>
                <a:effectLst/>
                <a:latin typeface="Tempus Sans ITC" pitchFamily="82" charset="0"/>
                <a:cs typeface="Arial" pitchFamily="34" charset="0"/>
                <a:hlinkClick r:id="rId10" action="ppaction://hlinksldjump"/>
              </a:rPr>
              <a:t>Basin</a:t>
            </a:r>
            <a:endParaRPr kumimoji="0" lang="en-US" sz="1800" b="0" i="0" u="sng" strike="noStrike" cap="none" normalizeH="0" baseline="0" dirty="0" smtClean="0">
              <a:ln>
                <a:noFill/>
              </a:ln>
              <a:solidFill>
                <a:srgbClr val="660066"/>
              </a:solidFill>
              <a:effectLst/>
              <a:latin typeface="Arial" pitchFamily="34" charset="0"/>
              <a:cs typeface="Arial" pitchFamily="34" charset="0"/>
            </a:endParaRPr>
          </a:p>
        </p:txBody>
      </p:sp>
    </p:spTree>
    <p:extLst>
      <p:ext uri="{BB962C8B-B14F-4D97-AF65-F5344CB8AC3E}">
        <p14:creationId xmlns:p14="http://schemas.microsoft.com/office/powerpoint/2010/main" val="2189292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Lakes</a:t>
            </a:r>
            <a:endParaRPr lang="en-US" dirty="0"/>
          </a:p>
        </p:txBody>
      </p:sp>
      <p:sp>
        <p:nvSpPr>
          <p:cNvPr id="3" name="TextBox 2"/>
          <p:cNvSpPr txBox="1"/>
          <p:nvPr/>
        </p:nvSpPr>
        <p:spPr>
          <a:xfrm>
            <a:off x="762000" y="1676400"/>
            <a:ext cx="7696200" cy="3170099"/>
          </a:xfrm>
          <a:prstGeom prst="rect">
            <a:avLst/>
          </a:prstGeom>
          <a:noFill/>
        </p:spPr>
        <p:txBody>
          <a:bodyPr wrap="square" rtlCol="0">
            <a:spAutoFit/>
          </a:bodyPr>
          <a:lstStyle/>
          <a:p>
            <a:r>
              <a:rPr lang="en-US" sz="2000" dirty="0" smtClean="0"/>
              <a:t>Lake water surrounds the region.</a:t>
            </a:r>
          </a:p>
          <a:p>
            <a:endParaRPr lang="en-US" sz="2000" dirty="0" smtClean="0"/>
          </a:p>
          <a:p>
            <a:r>
              <a:rPr lang="en-US" sz="2000" dirty="0"/>
              <a:t>T</a:t>
            </a:r>
            <a:r>
              <a:rPr lang="en-US" sz="2000" dirty="0" smtClean="0"/>
              <a:t>obacco </a:t>
            </a:r>
            <a:r>
              <a:rPr lang="en-US" sz="2000" dirty="0"/>
              <a:t>was used in ceremonies</a:t>
            </a:r>
            <a:r>
              <a:rPr lang="en-US" sz="2000" dirty="0" smtClean="0"/>
              <a:t>.</a:t>
            </a:r>
          </a:p>
          <a:p>
            <a:endParaRPr lang="en-US" sz="2000" dirty="0" smtClean="0"/>
          </a:p>
          <a:p>
            <a:r>
              <a:rPr lang="en-US" sz="2000" dirty="0" smtClean="0"/>
              <a:t>The Great Lakes region has rivers</a:t>
            </a:r>
            <a:r>
              <a:rPr lang="en-US" sz="2000" dirty="0"/>
              <a:t>, streams, lakes, and, most of all, trees and plants</a:t>
            </a:r>
            <a:r>
              <a:rPr lang="en-US" sz="2000" dirty="0" smtClean="0"/>
              <a:t>.</a:t>
            </a:r>
          </a:p>
          <a:p>
            <a:endParaRPr lang="en-US" sz="2000" dirty="0"/>
          </a:p>
          <a:p>
            <a:r>
              <a:rPr lang="en-US" sz="2000" dirty="0" smtClean="0"/>
              <a:t>Wild rice grew along the lakes. </a:t>
            </a:r>
            <a:r>
              <a:rPr lang="en-US" sz="2000" dirty="0"/>
              <a:t>W</a:t>
            </a:r>
            <a:r>
              <a:rPr lang="en-US" sz="2000" dirty="0" smtClean="0"/>
              <a:t>omen paddled birch </a:t>
            </a:r>
            <a:r>
              <a:rPr lang="en-US" sz="2000" dirty="0"/>
              <a:t>bark canoes </a:t>
            </a:r>
            <a:r>
              <a:rPr lang="en-US" sz="2000" dirty="0" smtClean="0"/>
              <a:t>along the </a:t>
            </a:r>
            <a:r>
              <a:rPr lang="en-US" sz="2000" dirty="0"/>
              <a:t>edges of the lakes. They bent the wild rice plants over the canoe and hit the plants so the rice fell into the boat.</a:t>
            </a:r>
            <a:r>
              <a:rPr lang="en-US" sz="2000" dirty="0" smtClean="0"/>
              <a:t> </a:t>
            </a:r>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4169370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"Learn About Native Americans." </a:t>
            </a:r>
            <a:r>
              <a:rPr lang="en-US" i="1" dirty="0"/>
              <a:t>Index</a:t>
            </a:r>
            <a:r>
              <a:rPr lang="en-US" dirty="0"/>
              <a:t>. </a:t>
            </a:r>
            <a:r>
              <a:rPr lang="en-US" dirty="0" err="1"/>
              <a:t>N.p</a:t>
            </a:r>
            <a:r>
              <a:rPr lang="en-US" dirty="0"/>
              <a:t>., </a:t>
            </a:r>
            <a:r>
              <a:rPr lang="en-US" dirty="0" err="1"/>
              <a:t>n.d.</a:t>
            </a:r>
            <a:r>
              <a:rPr lang="en-US" dirty="0"/>
              <a:t> Web. 14 Oct. 2014</a:t>
            </a:r>
            <a:r>
              <a:rPr lang="en-US" dirty="0" smtClean="0"/>
              <a:t>.</a:t>
            </a:r>
            <a:br>
              <a:rPr lang="en-US" dirty="0" smtClean="0"/>
            </a:br>
            <a:endParaRPr lang="en-US" dirty="0"/>
          </a:p>
          <a:p>
            <a:pPr marL="0" indent="0">
              <a:buNone/>
            </a:pPr>
            <a:r>
              <a:rPr lang="en-US" dirty="0" err="1"/>
              <a:t>Adil</a:t>
            </a:r>
            <a:r>
              <a:rPr lang="en-US" dirty="0"/>
              <a:t>, </a:t>
            </a:r>
            <a:r>
              <a:rPr lang="en-US" dirty="0" err="1"/>
              <a:t>Janeen</a:t>
            </a:r>
            <a:r>
              <a:rPr lang="en-US" dirty="0"/>
              <a:t> R. </a:t>
            </a:r>
            <a:r>
              <a:rPr lang="en-US" i="1" dirty="0"/>
              <a:t>The Northeast Indians: Daily Life in the 1500s</a:t>
            </a:r>
            <a:r>
              <a:rPr lang="en-US" dirty="0"/>
              <a:t>. Mankato, MN: Capstone, 2006. Print</a:t>
            </a:r>
            <a:r>
              <a:rPr lang="en-US" dirty="0" smtClean="0"/>
              <a:t>.</a:t>
            </a:r>
            <a:br>
              <a:rPr lang="en-US" dirty="0" smtClean="0"/>
            </a:br>
            <a:endParaRPr lang="en-US" dirty="0"/>
          </a:p>
          <a:p>
            <a:pPr marL="0" indent="0">
              <a:buNone/>
            </a:pPr>
            <a:r>
              <a:rPr lang="en-US" dirty="0" err="1"/>
              <a:t>Englar</a:t>
            </a:r>
            <a:r>
              <a:rPr lang="en-US" dirty="0"/>
              <a:t>, Mary. </a:t>
            </a:r>
            <a:r>
              <a:rPr lang="en-US" i="1" dirty="0"/>
              <a:t>The Great Plains Indians: Daily Life in the 1700s</a:t>
            </a:r>
            <a:r>
              <a:rPr lang="en-US" dirty="0"/>
              <a:t>. Mankato, MN: Capstone, 2006. Print</a:t>
            </a:r>
            <a:r>
              <a:rPr lang="en-US" dirty="0" smtClean="0"/>
              <a:t>.</a:t>
            </a:r>
            <a:br>
              <a:rPr lang="en-US" dirty="0" smtClean="0"/>
            </a:br>
            <a:endParaRPr lang="en-US" dirty="0"/>
          </a:p>
          <a:p>
            <a:pPr marL="0" indent="0">
              <a:buNone/>
            </a:pPr>
            <a:r>
              <a:rPr lang="en-US" dirty="0" err="1"/>
              <a:t>Englar</a:t>
            </a:r>
            <a:r>
              <a:rPr lang="en-US" dirty="0"/>
              <a:t>, Mary. </a:t>
            </a:r>
            <a:r>
              <a:rPr lang="en-US" i="1" dirty="0"/>
              <a:t>The Southwest Indians: Daily Life in the 1500s</a:t>
            </a:r>
            <a:r>
              <a:rPr lang="en-US" dirty="0"/>
              <a:t>. Mankato, MN: Capstone, 2006. </a:t>
            </a:r>
            <a:r>
              <a:rPr lang="en-US" dirty="0" smtClean="0"/>
              <a:t>Print</a:t>
            </a:r>
            <a:br>
              <a:rPr lang="en-US" dirty="0" smtClean="0"/>
            </a:br>
            <a:endParaRPr lang="en-US" dirty="0"/>
          </a:p>
          <a:p>
            <a:pPr marL="0" indent="0">
              <a:buNone/>
            </a:pPr>
            <a:r>
              <a:rPr lang="en-US" dirty="0"/>
              <a:t>Peterson, Judy Monroe. </a:t>
            </a:r>
            <a:r>
              <a:rPr lang="en-US" i="1" dirty="0"/>
              <a:t>The Northwest Indians: Daily Life in the 1700s</a:t>
            </a:r>
            <a:r>
              <a:rPr lang="en-US" dirty="0"/>
              <a:t>. Mankato, MN: Capstone, 2006. Print</a:t>
            </a:r>
            <a:r>
              <a:rPr lang="en-US" dirty="0" smtClean="0"/>
              <a:t>.</a:t>
            </a:r>
            <a:br>
              <a:rPr lang="en-US" dirty="0" smtClean="0"/>
            </a:br>
            <a:endParaRPr lang="en-US" dirty="0"/>
          </a:p>
          <a:p>
            <a:pPr marL="0" indent="0">
              <a:buNone/>
            </a:pPr>
            <a:r>
              <a:rPr lang="en-US" dirty="0" err="1"/>
              <a:t>Slusher</a:t>
            </a:r>
            <a:r>
              <a:rPr lang="en-US" dirty="0"/>
              <a:t>-Haas, Kathy Jo. </a:t>
            </a:r>
            <a:r>
              <a:rPr lang="en-US" i="1" dirty="0"/>
              <a:t>The Southeast Indians: Daily Life in the 1500s</a:t>
            </a:r>
            <a:r>
              <a:rPr lang="en-US" dirty="0"/>
              <a:t>. Mankato, MN: Capstone, 2006. Print</a:t>
            </a:r>
          </a:p>
        </p:txBody>
      </p:sp>
    </p:spTree>
    <p:extLst>
      <p:ext uri="{BB962C8B-B14F-4D97-AF65-F5344CB8AC3E}">
        <p14:creationId xmlns:p14="http://schemas.microsoft.com/office/powerpoint/2010/main" val="357538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C:\Users\sselk\AppData\Local\Microsoft\Windows\Temporary Internet Files\Content.IE5\C3R5BD8W\MP90038294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78" t="14454" r="11366" b="5939"/>
          <a:stretch/>
        </p:blipFill>
        <p:spPr bwMode="auto">
          <a:xfrm>
            <a:off x="5345030" y="3913775"/>
            <a:ext cx="1651492" cy="117155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90015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002" y="43543"/>
            <a:ext cx="8229600" cy="1143000"/>
          </a:xfrm>
        </p:spPr>
        <p:txBody>
          <a:bodyPr/>
          <a:lstStyle/>
          <a:p>
            <a:r>
              <a:rPr lang="en-US" dirty="0" smtClean="0"/>
              <a:t>Southeast</a:t>
            </a:r>
            <a:endParaRPr lang="en-US" dirty="0"/>
          </a:p>
        </p:txBody>
      </p:sp>
      <p:pic>
        <p:nvPicPr>
          <p:cNvPr id="5123" name="Picture 3" descr="MPj040249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471" y="2740621"/>
            <a:ext cx="1443054" cy="1443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4" name="Picture 4" descr="MP90040728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2201" y="4183675"/>
            <a:ext cx="1767937" cy="1297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8" name="Picture 8" descr="MC90000095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1883" y="3650176"/>
            <a:ext cx="1266485" cy="2071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025395846"/>
              </p:ext>
            </p:extLst>
          </p:nvPr>
        </p:nvGraphicFramePr>
        <p:xfrm>
          <a:off x="465002" y="5791200"/>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kern="1400" dirty="0" smtClean="0">
                          <a:solidFill>
                            <a:srgbClr val="000000"/>
                          </a:solidFill>
                          <a:effectLst/>
                          <a:latin typeface="Berlin Sans FB" pitchFamily="34" charset="0"/>
                        </a:rPr>
                        <a:t>hot; humid/</a:t>
                      </a:r>
                      <a:r>
                        <a:rPr lang="en-US" sz="1200" kern="1400" baseline="0" dirty="0" smtClean="0">
                          <a:solidFill>
                            <a:srgbClr val="000000"/>
                          </a:solidFill>
                          <a:effectLst/>
                          <a:latin typeface="Berlin Sans FB" pitchFamily="34" charset="0"/>
                        </a:rPr>
                        <a:t> </a:t>
                      </a:r>
                      <a:r>
                        <a:rPr lang="en-US" sz="1200" dirty="0" smtClean="0">
                          <a:latin typeface="Berlin Sans FB" pitchFamily="34" charset="0"/>
                        </a:rPr>
                        <a:t>Appalachian Mountains; the</a:t>
                      </a:r>
                      <a:r>
                        <a:rPr lang="en-US" sz="1200" baseline="0" dirty="0" smtClean="0">
                          <a:latin typeface="Berlin Sans FB" pitchFamily="34" charset="0"/>
                        </a:rPr>
                        <a:t> </a:t>
                      </a:r>
                      <a:r>
                        <a:rPr lang="en-US" sz="1200" kern="1400" dirty="0" smtClean="0">
                          <a:solidFill>
                            <a:srgbClr val="000000"/>
                          </a:solidFill>
                          <a:effectLst/>
                          <a:latin typeface="Berlin Sans FB" pitchFamily="34" charset="0"/>
                        </a:rPr>
                        <a:t>Everglades(</a:t>
                      </a:r>
                      <a:r>
                        <a:rPr lang="en-US" sz="1200" dirty="0" smtClean="0">
                          <a:latin typeface="Berlin Sans FB" pitchFamily="34" charset="0"/>
                        </a:rPr>
                        <a:t>swamps); woodlands, Mississippi River Valley, seashore</a:t>
                      </a: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cypress trees;</a:t>
                      </a:r>
                      <a:r>
                        <a:rPr lang="en-US" sz="1200" kern="1400" baseline="0" dirty="0" smtClean="0">
                          <a:solidFill>
                            <a:srgbClr val="000000"/>
                          </a:solidFill>
                          <a:effectLst/>
                          <a:latin typeface="Berlin Sans FB" pitchFamily="34" charset="0"/>
                        </a:rPr>
                        <a:t> </a:t>
                      </a:r>
                      <a:r>
                        <a:rPr lang="en-US" sz="1200" kern="1400" dirty="0" smtClean="0">
                          <a:solidFill>
                            <a:srgbClr val="000000"/>
                          </a:solidFill>
                          <a:effectLst/>
                          <a:latin typeface="Berlin Sans FB" pitchFamily="34" charset="0"/>
                        </a:rPr>
                        <a:t>Spanish moss; </a:t>
                      </a:r>
                      <a:r>
                        <a:rPr lang="en-US" sz="1200" kern="1400" dirty="0">
                          <a:solidFill>
                            <a:srgbClr val="000000"/>
                          </a:solidFill>
                          <a:effectLst/>
                          <a:latin typeface="Berlin Sans FB" pitchFamily="34" charset="0"/>
                        </a:rPr>
                        <a:t>red iris </a:t>
                      </a:r>
                      <a:r>
                        <a:rPr lang="en-US" sz="1200" kern="1400" dirty="0" smtClean="0">
                          <a:solidFill>
                            <a:srgbClr val="000000"/>
                          </a:solidFill>
                          <a:effectLst/>
                          <a:latin typeface="Berlin Sans FB" pitchFamily="34" charset="0"/>
                        </a:rPr>
                        <a:t>flower; wild rice; tobacco; corn; beans; squash; berries; acorns</a:t>
                      </a:r>
                      <a:endParaRPr lang="en-US" sz="1200" kern="1400" dirty="0">
                        <a:solidFill>
                          <a:srgbClr val="000000"/>
                        </a:solidFill>
                        <a:effectLst/>
                        <a:latin typeface="Berlin Sans FB" pitchFamily="34" charset="0"/>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alligator; turtle;  </a:t>
                      </a:r>
                      <a:r>
                        <a:rPr lang="en-US" sz="1200" kern="1400" dirty="0">
                          <a:solidFill>
                            <a:srgbClr val="000000"/>
                          </a:solidFill>
                          <a:effectLst/>
                          <a:latin typeface="Berlin Sans FB" pitchFamily="34" charset="0"/>
                        </a:rPr>
                        <a:t>blue </a:t>
                      </a:r>
                      <a:r>
                        <a:rPr lang="en-US" sz="1200" kern="1400" dirty="0" smtClean="0">
                          <a:solidFill>
                            <a:srgbClr val="000000"/>
                          </a:solidFill>
                          <a:effectLst/>
                          <a:latin typeface="Berlin Sans FB" pitchFamily="34" charset="0"/>
                        </a:rPr>
                        <a:t>heron; deer; turkey; duck; </a:t>
                      </a:r>
                      <a:r>
                        <a:rPr lang="en-US" sz="1200" kern="1400" dirty="0" smtClean="0">
                          <a:solidFill>
                            <a:srgbClr val="000000"/>
                          </a:solidFill>
                          <a:effectLst/>
                          <a:latin typeface="Berlin Sans FB" pitchFamily="34" charset="0"/>
                        </a:rPr>
                        <a:t>bear; fish</a:t>
                      </a:r>
                      <a:endParaRPr lang="en-US" sz="1200" kern="1400" dirty="0">
                        <a:solidFill>
                          <a:srgbClr val="000000"/>
                        </a:solidFill>
                        <a:effectLst/>
                        <a:latin typeface="Berlin Sans FB" pitchFamily="34" charset="0"/>
                      </a:endParaRPr>
                    </a:p>
                  </a:txBody>
                  <a:tcPr marL="34689" marR="34689" marT="34689" marB="34689">
                    <a:lnL>
                      <a:noFill/>
                    </a:lnL>
                    <a:lnR>
                      <a:noFill/>
                    </a:lnR>
                    <a:lnT>
                      <a:noFill/>
                    </a:lnT>
                    <a:lnB>
                      <a:noFill/>
                    </a:lnB>
                  </a:tcPr>
                </a:tc>
              </a:tr>
            </a:tbl>
          </a:graphicData>
        </a:graphic>
      </p:graphicFrame>
      <p:sp>
        <p:nvSpPr>
          <p:cNvPr id="4" name="Control 9"/>
          <p:cNvSpPr>
            <a:spLocks noChangeArrowheads="1" noChangeShapeType="1"/>
          </p:cNvSpPr>
          <p:nvPr/>
        </p:nvSpPr>
        <p:spPr bwMode="auto">
          <a:xfrm>
            <a:off x="1200150" y="9645650"/>
            <a:ext cx="8677275" cy="939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Left Arrow 4">
            <a:hlinkClick r:id="rId7"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7"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5139" name="Picture 19" descr="C:\Users\sselk\AppData\Local\Microsoft\Windows\Temporary Internet Files\Content.IE5\CQ863XZD\MP90040685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7427" y="1585295"/>
            <a:ext cx="1842816" cy="12280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selk\AppData\Local\Microsoft\Windows\Temporary Internet Files\Content.IE5\C3R5BD8W\MP90026275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5605" y="2605586"/>
            <a:ext cx="1456708" cy="9735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33959" y="6457475"/>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0" action="ppaction://hlinksldjump"/>
              </a:rPr>
              <a:t>Click here for more</a:t>
            </a:r>
            <a:endParaRPr lang="en-US" sz="1000" dirty="0"/>
          </a:p>
        </p:txBody>
      </p:sp>
      <p:pic>
        <p:nvPicPr>
          <p:cNvPr id="3074" name="Picture 2" descr="http://upload.wikimedia.org/wikipedia/commons/1/13/Spanish_moss_at_the_Mcbryde_Garden_in_hawai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7427" y="2915852"/>
            <a:ext cx="1864587" cy="2799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2/22/Wild_rice_field.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4759"/>
          <a:stretch/>
        </p:blipFill>
        <p:spPr bwMode="auto">
          <a:xfrm>
            <a:off x="460522" y="3397704"/>
            <a:ext cx="2358878" cy="23527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dickndebbietravels.com/wp-content/uploads/2012/02/Florida-Redbellied-Turtles-Sunning-Shark-Valley-Everglades-FL-2012-02-20_1742x1166.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964" t="14208" r="6534" b="10093"/>
          <a:stretch/>
        </p:blipFill>
        <p:spPr bwMode="auto">
          <a:xfrm>
            <a:off x="3211967" y="923925"/>
            <a:ext cx="2862943" cy="1637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91416" y="3465942"/>
            <a:ext cx="1095172"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ild rice</a:t>
            </a:r>
            <a:endParaRPr lang="en-US" dirty="0">
              <a:latin typeface="Comic Sans MS" panose="030F0702030302020204" pitchFamily="66" charset="0"/>
            </a:endParaRPr>
          </a:p>
        </p:txBody>
      </p:sp>
      <p:sp>
        <p:nvSpPr>
          <p:cNvPr id="8" name="TextBox 7"/>
          <p:cNvSpPr txBox="1"/>
          <p:nvPr/>
        </p:nvSpPr>
        <p:spPr>
          <a:xfrm>
            <a:off x="7280675" y="5313011"/>
            <a:ext cx="161133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Spanish moss</a:t>
            </a:r>
            <a:endParaRPr lang="en-US" dirty="0">
              <a:solidFill>
                <a:schemeClr val="bg1"/>
              </a:solidFill>
              <a:latin typeface="Comic Sans MS" panose="030F0702030302020204" pitchFamily="66" charset="0"/>
            </a:endParaRPr>
          </a:p>
        </p:txBody>
      </p:sp>
      <p:sp>
        <p:nvSpPr>
          <p:cNvPr id="9" name="TextBox 8"/>
          <p:cNvSpPr txBox="1"/>
          <p:nvPr/>
        </p:nvSpPr>
        <p:spPr>
          <a:xfrm>
            <a:off x="5303393" y="5229763"/>
            <a:ext cx="1311578" cy="369332"/>
          </a:xfrm>
          <a:prstGeom prst="rect">
            <a:avLst/>
          </a:prstGeom>
          <a:noFill/>
        </p:spPr>
        <p:txBody>
          <a:bodyPr wrap="none" rtlCol="0">
            <a:spAutoFit/>
          </a:bodyPr>
          <a:lstStyle/>
          <a:p>
            <a:r>
              <a:rPr lang="en-US" dirty="0">
                <a:latin typeface="Comic Sans MS" panose="030F0702030302020204" pitchFamily="66" charset="0"/>
              </a:rPr>
              <a:t>b</a:t>
            </a:r>
            <a:r>
              <a:rPr lang="en-US" dirty="0" smtClean="0">
                <a:latin typeface="Comic Sans MS" panose="030F0702030302020204" pitchFamily="66" charset="0"/>
              </a:rPr>
              <a:t>lue heron</a:t>
            </a:r>
            <a:endParaRPr lang="en-US" dirty="0">
              <a:latin typeface="Comic Sans MS" panose="030F0702030302020204" pitchFamily="66" charset="0"/>
            </a:endParaRPr>
          </a:p>
        </p:txBody>
      </p:sp>
      <p:sp>
        <p:nvSpPr>
          <p:cNvPr id="10" name="TextBox 9"/>
          <p:cNvSpPr txBox="1"/>
          <p:nvPr/>
        </p:nvSpPr>
        <p:spPr>
          <a:xfrm>
            <a:off x="3299815" y="3658258"/>
            <a:ext cx="100860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cypress</a:t>
            </a:r>
            <a:endParaRPr lang="en-US" dirty="0">
              <a:solidFill>
                <a:schemeClr val="bg1"/>
              </a:solidFill>
              <a:latin typeface="Comic Sans MS" panose="030F0702030302020204" pitchFamily="66" charset="0"/>
            </a:endParaRPr>
          </a:p>
        </p:txBody>
      </p:sp>
      <p:sp>
        <p:nvSpPr>
          <p:cNvPr id="22" name="TextBox 21"/>
          <p:cNvSpPr txBox="1"/>
          <p:nvPr/>
        </p:nvSpPr>
        <p:spPr>
          <a:xfrm>
            <a:off x="4799088" y="1066800"/>
            <a:ext cx="934871"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turtles</a:t>
            </a:r>
            <a:endParaRPr lang="en-US" dirty="0">
              <a:solidFill>
                <a:schemeClr val="bg1"/>
              </a:solidFill>
              <a:latin typeface="Comic Sans MS" panose="030F0702030302020204" pitchFamily="66" charset="0"/>
            </a:endParaRPr>
          </a:p>
        </p:txBody>
      </p:sp>
      <p:sp>
        <p:nvSpPr>
          <p:cNvPr id="23" name="TextBox 22"/>
          <p:cNvSpPr txBox="1"/>
          <p:nvPr/>
        </p:nvSpPr>
        <p:spPr>
          <a:xfrm>
            <a:off x="5631933" y="3516788"/>
            <a:ext cx="1186543" cy="369332"/>
          </a:xfrm>
          <a:prstGeom prst="rect">
            <a:avLst/>
          </a:prstGeom>
          <a:noFill/>
        </p:spPr>
        <p:txBody>
          <a:bodyPr wrap="none" rtlCol="0">
            <a:spAutoFit/>
          </a:bodyPr>
          <a:lstStyle/>
          <a:p>
            <a:r>
              <a:rPr lang="en-US" dirty="0" smtClean="0">
                <a:latin typeface="Comic Sans MS" panose="030F0702030302020204" pitchFamily="66" charset="0"/>
              </a:rPr>
              <a:t>alligators</a:t>
            </a:r>
            <a:endParaRPr lang="en-US" dirty="0">
              <a:latin typeface="Comic Sans MS" panose="030F0702030302020204" pitchFamily="66" charset="0"/>
            </a:endParaRPr>
          </a:p>
        </p:txBody>
      </p:sp>
      <p:sp>
        <p:nvSpPr>
          <p:cNvPr id="24" name="TextBox 23"/>
          <p:cNvSpPr txBox="1"/>
          <p:nvPr/>
        </p:nvSpPr>
        <p:spPr>
          <a:xfrm>
            <a:off x="2830243" y="5359735"/>
            <a:ext cx="978153" cy="369332"/>
          </a:xfrm>
          <a:prstGeom prst="rect">
            <a:avLst/>
          </a:prstGeom>
          <a:noFill/>
        </p:spPr>
        <p:txBody>
          <a:bodyPr wrap="none" rtlCol="0">
            <a:spAutoFit/>
          </a:bodyPr>
          <a:lstStyle/>
          <a:p>
            <a:r>
              <a:rPr lang="en-US" dirty="0">
                <a:latin typeface="Comic Sans MS" panose="030F0702030302020204" pitchFamily="66" charset="0"/>
              </a:rPr>
              <a:t>r</a:t>
            </a:r>
            <a:r>
              <a:rPr lang="en-US" dirty="0" smtClean="0">
                <a:latin typeface="Comic Sans MS" panose="030F0702030302020204" pitchFamily="66" charset="0"/>
              </a:rPr>
              <a:t>ed iris</a:t>
            </a:r>
            <a:endParaRPr lang="en-US" dirty="0">
              <a:latin typeface="Comic Sans MS" panose="030F0702030302020204" pitchFamily="66" charset="0"/>
            </a:endParaRPr>
          </a:p>
        </p:txBody>
      </p:sp>
      <p:sp>
        <p:nvSpPr>
          <p:cNvPr id="25" name="TextBox 24"/>
          <p:cNvSpPr txBox="1"/>
          <p:nvPr/>
        </p:nvSpPr>
        <p:spPr>
          <a:xfrm>
            <a:off x="566560" y="2605586"/>
            <a:ext cx="1494320"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Pine forests</a:t>
            </a:r>
            <a:endParaRPr lang="en-US" dirty="0">
              <a:solidFill>
                <a:schemeClr val="bg1"/>
              </a:solidFill>
              <a:latin typeface="Comic Sans MS" panose="030F0702030302020204" pitchFamily="66" charset="0"/>
            </a:endParaRPr>
          </a:p>
        </p:txBody>
      </p:sp>
      <p:sp>
        <p:nvSpPr>
          <p:cNvPr id="26" name="TextBox 25"/>
          <p:cNvSpPr txBox="1"/>
          <p:nvPr/>
        </p:nvSpPr>
        <p:spPr>
          <a:xfrm>
            <a:off x="8035959" y="2420920"/>
            <a:ext cx="78899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bears</a:t>
            </a:r>
            <a:endParaRPr lang="en-US" dirty="0">
              <a:solidFill>
                <a:schemeClr val="bg1"/>
              </a:solidFill>
              <a:latin typeface="Comic Sans MS" panose="030F0702030302020204" pitchFamily="66" charset="0"/>
            </a:endParaRPr>
          </a:p>
        </p:txBody>
      </p:sp>
      <p:pic>
        <p:nvPicPr>
          <p:cNvPr id="1026" name="Picture 2" descr="https://encrypted-tbn3.gstatic.com/images?q=tbn:ANd9GcRyDOt3UxdGqhKjKBLeyicz77c_ngOtEzhazM_nIusFoYKBpFHY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1813" y="275339"/>
            <a:ext cx="1807907" cy="13368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749374" y="259377"/>
            <a:ext cx="1149674" cy="369332"/>
          </a:xfrm>
          <a:prstGeom prst="rect">
            <a:avLst/>
          </a:prstGeom>
          <a:noFill/>
        </p:spPr>
        <p:txBody>
          <a:bodyPr wrap="none" rtlCol="0">
            <a:spAutoFit/>
          </a:bodyPr>
          <a:lstStyle/>
          <a:p>
            <a:r>
              <a:rPr lang="en-US" dirty="0" err="1" smtClean="0">
                <a:latin typeface="Comic Sans MS" panose="030F0702030302020204" pitchFamily="66" charset="0"/>
              </a:rPr>
              <a:t>sawgrass</a:t>
            </a:r>
            <a:endParaRPr lang="en-US" dirty="0">
              <a:latin typeface="Comic Sans MS" panose="030F0702030302020204" pitchFamily="66" charset="0"/>
            </a:endParaRPr>
          </a:p>
        </p:txBody>
      </p:sp>
    </p:spTree>
    <p:extLst>
      <p:ext uri="{BB962C8B-B14F-4D97-AF65-F5344CB8AC3E}">
        <p14:creationId xmlns:p14="http://schemas.microsoft.com/office/powerpoint/2010/main" val="340828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Southeast</a:t>
            </a:r>
            <a:endParaRPr lang="en-US" dirty="0"/>
          </a:p>
        </p:txBody>
      </p:sp>
      <p:sp>
        <p:nvSpPr>
          <p:cNvPr id="3" name="TextBox 2"/>
          <p:cNvSpPr txBox="1"/>
          <p:nvPr/>
        </p:nvSpPr>
        <p:spPr>
          <a:xfrm>
            <a:off x="762000" y="1676400"/>
            <a:ext cx="7696200" cy="4708981"/>
          </a:xfrm>
          <a:prstGeom prst="rect">
            <a:avLst/>
          </a:prstGeom>
          <a:noFill/>
        </p:spPr>
        <p:txBody>
          <a:bodyPr wrap="square" rtlCol="0">
            <a:spAutoFit/>
          </a:bodyPr>
          <a:lstStyle/>
          <a:p>
            <a:r>
              <a:rPr lang="en-US" sz="2000" dirty="0"/>
              <a:t>There is a great deal of </a:t>
            </a:r>
            <a:r>
              <a:rPr lang="en-US" sz="2000" dirty="0" smtClean="0"/>
              <a:t>rain </a:t>
            </a:r>
            <a:r>
              <a:rPr lang="en-US" sz="2000" dirty="0"/>
              <a:t>in the S</a:t>
            </a:r>
            <a:r>
              <a:rPr lang="en-US" sz="2000" dirty="0" smtClean="0"/>
              <a:t>outheast. The </a:t>
            </a:r>
            <a:r>
              <a:rPr lang="en-US" sz="2000" dirty="0"/>
              <a:t>soil is good for growing crops. </a:t>
            </a:r>
            <a:r>
              <a:rPr lang="en-US" sz="2000" dirty="0" smtClean="0"/>
              <a:t>Native Americans </a:t>
            </a:r>
            <a:r>
              <a:rPr lang="en-US" sz="2000" dirty="0"/>
              <a:t>grew corn and tobacco. </a:t>
            </a:r>
            <a:r>
              <a:rPr lang="en-US" sz="2000" dirty="0" smtClean="0"/>
              <a:t>Tobacco </a:t>
            </a:r>
            <a:r>
              <a:rPr lang="en-US" sz="2000" dirty="0"/>
              <a:t>was used in ceremonies.</a:t>
            </a:r>
          </a:p>
          <a:p>
            <a:endParaRPr lang="en-US" sz="2000" dirty="0"/>
          </a:p>
          <a:p>
            <a:r>
              <a:rPr lang="en-US" sz="2000" dirty="0" smtClean="0"/>
              <a:t>The </a:t>
            </a:r>
            <a:r>
              <a:rPr lang="en-US" sz="2000" dirty="0"/>
              <a:t>cypress tree </a:t>
            </a:r>
            <a:r>
              <a:rPr lang="en-US" sz="2000" dirty="0" smtClean="0"/>
              <a:t>grows in </a:t>
            </a:r>
            <a:r>
              <a:rPr lang="en-US" sz="2000" dirty="0"/>
              <a:t>swamps. The roots of the tree grow out of the water and look like </a:t>
            </a:r>
            <a:r>
              <a:rPr lang="en-US" sz="2000" dirty="0" smtClean="0"/>
              <a:t>knees</a:t>
            </a:r>
            <a:r>
              <a:rPr lang="en-US" sz="2000" dirty="0"/>
              <a:t>.</a:t>
            </a:r>
            <a:endParaRPr lang="en-US" sz="2000" dirty="0" smtClean="0"/>
          </a:p>
          <a:p>
            <a:endParaRPr lang="en-US" sz="2000" dirty="0"/>
          </a:p>
          <a:p>
            <a:r>
              <a:rPr lang="en-US" sz="2000" dirty="0"/>
              <a:t>Spanish moss grows on the limbs of trees in the S</a:t>
            </a:r>
            <a:r>
              <a:rPr lang="en-US" sz="2000" dirty="0" smtClean="0"/>
              <a:t>outh</a:t>
            </a:r>
            <a:r>
              <a:rPr lang="en-US" sz="2000" dirty="0"/>
              <a:t>. </a:t>
            </a:r>
            <a:endParaRPr lang="en-US" sz="2000" dirty="0" smtClean="0"/>
          </a:p>
          <a:p>
            <a:endParaRPr lang="en-US" sz="2000" dirty="0"/>
          </a:p>
          <a:p>
            <a:r>
              <a:rPr lang="en-US" sz="2000" dirty="0"/>
              <a:t>Deer</a:t>
            </a:r>
            <a:r>
              <a:rPr lang="en-US" sz="2000" b="1" dirty="0"/>
              <a:t> </a:t>
            </a:r>
            <a:r>
              <a:rPr lang="en-US" sz="2000" dirty="0"/>
              <a:t>were </a:t>
            </a:r>
            <a:r>
              <a:rPr lang="en-US" sz="2000" dirty="0" smtClean="0"/>
              <a:t>very </a:t>
            </a:r>
            <a:r>
              <a:rPr lang="en-US" sz="2000" dirty="0"/>
              <a:t>important to </a:t>
            </a:r>
            <a:r>
              <a:rPr lang="en-US" sz="2000" dirty="0" smtClean="0"/>
              <a:t>Southeast </a:t>
            </a:r>
            <a:r>
              <a:rPr lang="en-US" sz="2000" dirty="0"/>
              <a:t>Native Americans</a:t>
            </a:r>
            <a:r>
              <a:rPr lang="en-US" sz="2000" dirty="0" smtClean="0"/>
              <a:t>.</a:t>
            </a:r>
          </a:p>
          <a:p>
            <a:endParaRPr lang="en-US" sz="2000" dirty="0"/>
          </a:p>
          <a:p>
            <a:r>
              <a:rPr lang="en-US" sz="2000" dirty="0" smtClean="0"/>
              <a:t>Southeast Indians collected shells along the seashore to trade.</a:t>
            </a:r>
          </a:p>
          <a:p>
            <a:endParaRPr lang="en-US" sz="2000" dirty="0"/>
          </a:p>
          <a:p>
            <a:r>
              <a:rPr lang="en-US" sz="2000" dirty="0" smtClean="0"/>
              <a:t>Southeast Native Americans celebrated a good corn harvest during the Green Corn Festival.</a:t>
            </a:r>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286566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77080"/>
            <a:ext cx="29718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8396" t="14002" r="7081" b="7798"/>
          <a:stretch/>
        </p:blipFill>
        <p:spPr bwMode="auto">
          <a:xfrm>
            <a:off x="2205125" y="3477080"/>
            <a:ext cx="1909675" cy="14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Plains</a:t>
            </a:r>
            <a:endParaRPr lang="en-US" dirty="0"/>
          </a:p>
        </p:txBody>
      </p:sp>
      <p:pic>
        <p:nvPicPr>
          <p:cNvPr id="3075" name="Picture 3" descr="MPj02274380000[1]"/>
          <p:cNvPicPr>
            <a:picLocks noChangeAspect="1" noChangeArrowheads="1"/>
          </p:cNvPicPr>
          <p:nvPr/>
        </p:nvPicPr>
        <p:blipFill>
          <a:blip r:embed="rId4" cstate="print">
            <a:extLst>
              <a:ext uri="{28A0092B-C50C-407E-A947-70E740481C1C}">
                <a14:useLocalDpi xmlns:a14="http://schemas.microsoft.com/office/drawing/2010/main" val="0"/>
              </a:ext>
            </a:extLst>
          </a:blip>
          <a:srcRect r="45313"/>
          <a:stretch>
            <a:fillRect/>
          </a:stretch>
        </p:blipFill>
        <p:spPr bwMode="auto">
          <a:xfrm>
            <a:off x="762000" y="1453298"/>
            <a:ext cx="1200150" cy="1473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MPj02628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803" y="1431527"/>
            <a:ext cx="1203144" cy="180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MP90026262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4784" y="1431527"/>
            <a:ext cx="1190687" cy="179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9" name="Picture 7" descr="MC90038306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843" y="940710"/>
            <a:ext cx="1006564" cy="1013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118474945"/>
              </p:ext>
            </p:extLst>
          </p:nvPr>
        </p:nvGraphicFramePr>
        <p:xfrm>
          <a:off x="304800" y="5715000"/>
          <a:ext cx="8760531" cy="942023"/>
        </p:xfrm>
        <a:graphic>
          <a:graphicData uri="http://schemas.openxmlformats.org/drawingml/2006/table">
            <a:tbl>
              <a:tblPr/>
              <a:tblGrid>
                <a:gridCol w="871825"/>
                <a:gridCol w="7888706"/>
              </a:tblGrid>
              <a:tr h="329565">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dirty="0" smtClean="0">
                          <a:latin typeface="Berlin Sans FB" pitchFamily="34" charset="0"/>
                        </a:rPr>
                        <a:t>rainfall varies</a:t>
                      </a:r>
                      <a:r>
                        <a:rPr lang="en-US" sz="1200" kern="1400" dirty="0" smtClean="0">
                          <a:solidFill>
                            <a:srgbClr val="000000"/>
                          </a:solidFill>
                          <a:effectLst/>
                          <a:latin typeface="Berlin Sans FB" pitchFamily="34" charset="0"/>
                        </a:rPr>
                        <a:t>;</a:t>
                      </a:r>
                      <a:r>
                        <a:rPr lang="en-US" sz="1200" kern="1400" baseline="0" dirty="0" smtClean="0">
                          <a:solidFill>
                            <a:srgbClr val="000000"/>
                          </a:solidFill>
                          <a:effectLst/>
                          <a:latin typeface="Berlin Sans FB" pitchFamily="34" charset="0"/>
                        </a:rPr>
                        <a:t> </a:t>
                      </a:r>
                      <a:r>
                        <a:rPr lang="en-US" sz="1200" kern="1200" baseline="0" dirty="0" smtClean="0">
                          <a:solidFill>
                            <a:schemeClr val="tx1"/>
                          </a:solidFill>
                          <a:effectLst/>
                          <a:latin typeface="Berlin Sans FB" pitchFamily="34" charset="0"/>
                        </a:rPr>
                        <a:t>h</a:t>
                      </a:r>
                      <a:r>
                        <a:rPr lang="en-US" sz="1200" dirty="0" smtClean="0">
                          <a:latin typeface="Berlin Sans FB" pitchFamily="34" charset="0"/>
                        </a:rPr>
                        <a:t>igh winds at times; warm </a:t>
                      </a:r>
                      <a:r>
                        <a:rPr lang="en-US" sz="1200" dirty="0" smtClean="0">
                          <a:latin typeface="Berlin Sans FB" pitchFamily="34" charset="0"/>
                        </a:rPr>
                        <a:t>summers</a:t>
                      </a:r>
                      <a:r>
                        <a:rPr lang="en-US" sz="1200" baseline="0" dirty="0" smtClean="0">
                          <a:latin typeface="Berlin Sans FB" pitchFamily="34" charset="0"/>
                        </a:rPr>
                        <a:t> </a:t>
                      </a:r>
                      <a:r>
                        <a:rPr lang="en-US" sz="1200" dirty="0" smtClean="0">
                          <a:latin typeface="Berlin Sans FB" pitchFamily="34" charset="0"/>
                        </a:rPr>
                        <a:t>and </a:t>
                      </a:r>
                      <a:r>
                        <a:rPr lang="en-US" sz="1200" dirty="0" smtClean="0">
                          <a:latin typeface="Berlin Sans FB" pitchFamily="34" charset="0"/>
                        </a:rPr>
                        <a:t>cold winters. blizzards in winter/</a:t>
                      </a:r>
                      <a:r>
                        <a:rPr lang="en-US" sz="1200" baseline="0" dirty="0" smtClean="0">
                          <a:latin typeface="Berlin Sans FB" pitchFamily="34" charset="0"/>
                        </a:rPr>
                        <a:t> </a:t>
                      </a:r>
                      <a:r>
                        <a:rPr lang="en-US" sz="1200" kern="1400" baseline="0" dirty="0" smtClean="0">
                          <a:solidFill>
                            <a:srgbClr val="000000"/>
                          </a:solidFill>
                          <a:effectLst/>
                          <a:latin typeface="Berlin Sans FB" pitchFamily="34" charset="0"/>
                        </a:rPr>
                        <a:t>l</a:t>
                      </a:r>
                      <a:r>
                        <a:rPr lang="en-US" sz="1200" kern="1400" dirty="0" smtClean="0">
                          <a:solidFill>
                            <a:srgbClr val="000000"/>
                          </a:solidFill>
                          <a:effectLst/>
                          <a:latin typeface="Berlin Sans FB" pitchFamily="34" charset="0"/>
                        </a:rPr>
                        <a:t>and </a:t>
                      </a:r>
                      <a:r>
                        <a:rPr lang="en-US" sz="1200" kern="1400" dirty="0">
                          <a:solidFill>
                            <a:srgbClr val="000000"/>
                          </a:solidFill>
                          <a:effectLst/>
                          <a:latin typeface="Berlin Sans FB" pitchFamily="34" charset="0"/>
                        </a:rPr>
                        <a:t>is </a:t>
                      </a:r>
                      <a:r>
                        <a:rPr lang="en-US" sz="1200" kern="1400" dirty="0" smtClean="0">
                          <a:solidFill>
                            <a:srgbClr val="000000"/>
                          </a:solidFill>
                          <a:effectLst/>
                          <a:latin typeface="Berlin Sans FB" pitchFamily="34" charset="0"/>
                        </a:rPr>
                        <a:t>flat; lakes; rivers;</a:t>
                      </a:r>
                      <a:r>
                        <a:rPr lang="en-US" sz="1200" kern="1400" baseline="0" dirty="0" smtClean="0">
                          <a:solidFill>
                            <a:srgbClr val="000000"/>
                          </a:solidFill>
                          <a:effectLst/>
                          <a:latin typeface="Berlin Sans FB" pitchFamily="34" charset="0"/>
                        </a:rPr>
                        <a:t> f</a:t>
                      </a:r>
                      <a:r>
                        <a:rPr lang="en-US" sz="1200" kern="1400" dirty="0" smtClean="0">
                          <a:solidFill>
                            <a:srgbClr val="000000"/>
                          </a:solidFill>
                          <a:effectLst/>
                          <a:latin typeface="Berlin Sans FB" pitchFamily="34" charset="0"/>
                        </a:rPr>
                        <a:t>ew trees</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r h="329565">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grassy</a:t>
                      </a:r>
                      <a:r>
                        <a:rPr lang="en-US" sz="1200" kern="1400" baseline="0" dirty="0" smtClean="0">
                          <a:solidFill>
                            <a:srgbClr val="000000"/>
                          </a:solidFill>
                          <a:effectLst/>
                          <a:latin typeface="Berlin Sans FB" pitchFamily="34" charset="0"/>
                        </a:rPr>
                        <a:t> prairies</a:t>
                      </a:r>
                      <a:r>
                        <a:rPr lang="en-US" sz="1200" kern="1400" dirty="0" smtClean="0">
                          <a:solidFill>
                            <a:srgbClr val="000000"/>
                          </a:solidFill>
                          <a:effectLst/>
                          <a:latin typeface="Berlin Sans FB" pitchFamily="34" charset="0"/>
                        </a:rPr>
                        <a:t>, </a:t>
                      </a:r>
                      <a:r>
                        <a:rPr lang="en-US" sz="1200" kern="1400" dirty="0">
                          <a:solidFill>
                            <a:srgbClr val="000000"/>
                          </a:solidFill>
                          <a:effectLst/>
                          <a:latin typeface="Berlin Sans FB" pitchFamily="34" charset="0"/>
                        </a:rPr>
                        <a:t>sage; </a:t>
                      </a:r>
                      <a:r>
                        <a:rPr lang="en-US" sz="1200" kern="1400" dirty="0" smtClean="0">
                          <a:solidFill>
                            <a:srgbClr val="000000"/>
                          </a:solidFill>
                          <a:effectLst/>
                          <a:latin typeface="Berlin Sans FB" pitchFamily="34" charset="0"/>
                        </a:rPr>
                        <a:t>goldenrod; corn; beans; nuts; wild berries</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r h="28289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buffalo; coyote</a:t>
                      </a:r>
                      <a:r>
                        <a:rPr lang="en-US" sz="1200" kern="1400" dirty="0">
                          <a:solidFill>
                            <a:srgbClr val="000000"/>
                          </a:solidFill>
                          <a:effectLst/>
                          <a:latin typeface="Berlin Sans FB" pitchFamily="34" charset="0"/>
                        </a:rPr>
                        <a:t>; prairie </a:t>
                      </a:r>
                      <a:r>
                        <a:rPr lang="en-US" sz="1200" kern="1400" dirty="0" smtClean="0">
                          <a:solidFill>
                            <a:srgbClr val="000000"/>
                          </a:solidFill>
                          <a:effectLst/>
                          <a:latin typeface="Berlin Sans FB" pitchFamily="34" charset="0"/>
                        </a:rPr>
                        <a:t>dog; </a:t>
                      </a:r>
                      <a:r>
                        <a:rPr lang="en-US" sz="1200" kern="1400" dirty="0" smtClean="0">
                          <a:solidFill>
                            <a:srgbClr val="000000"/>
                          </a:solidFill>
                          <a:effectLst/>
                          <a:latin typeface="Berlin Sans FB" pitchFamily="34" charset="0"/>
                        </a:rPr>
                        <a:t>deer</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bl>
          </a:graphicData>
        </a:graphic>
      </p:graphicFrame>
      <p:sp>
        <p:nvSpPr>
          <p:cNvPr id="4" name="Control 8"/>
          <p:cNvSpPr>
            <a:spLocks noChangeArrowheads="1" noChangeShapeType="1"/>
          </p:cNvSpPr>
          <p:nvPr/>
        </p:nvSpPr>
        <p:spPr bwMode="auto">
          <a:xfrm>
            <a:off x="1438275" y="9620250"/>
            <a:ext cx="7753350"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5553" t="14767" r="5599" b="6400"/>
          <a:stretch/>
        </p:blipFill>
        <p:spPr bwMode="auto">
          <a:xfrm>
            <a:off x="6074229" y="3415115"/>
            <a:ext cx="2623458" cy="192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9"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9"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3078" name="Picture 6" descr="MPj040685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199" y="1431526"/>
            <a:ext cx="2674871" cy="1783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Box 1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1" action="ppaction://hlinksldjump"/>
              </a:rPr>
              <a:t>Click here for more</a:t>
            </a:r>
            <a:endParaRPr lang="en-US" sz="1000" dirty="0"/>
          </a:p>
        </p:txBody>
      </p:sp>
      <p:sp>
        <p:nvSpPr>
          <p:cNvPr id="5" name="TextBox 4"/>
          <p:cNvSpPr txBox="1"/>
          <p:nvPr/>
        </p:nvSpPr>
        <p:spPr>
          <a:xfrm>
            <a:off x="465002" y="1083966"/>
            <a:ext cx="1242648" cy="369332"/>
          </a:xfrm>
          <a:prstGeom prst="rect">
            <a:avLst/>
          </a:prstGeom>
          <a:noFill/>
        </p:spPr>
        <p:txBody>
          <a:bodyPr wrap="none" rtlCol="0">
            <a:spAutoFit/>
          </a:bodyPr>
          <a:lstStyle/>
          <a:p>
            <a:r>
              <a:rPr lang="en-US" dirty="0" smtClean="0">
                <a:latin typeface="Comic Sans MS" panose="030F0702030302020204" pitchFamily="66" charset="0"/>
              </a:rPr>
              <a:t>goldenrod</a:t>
            </a:r>
            <a:endParaRPr lang="en-US" dirty="0">
              <a:latin typeface="Comic Sans MS" panose="030F0702030302020204" pitchFamily="66" charset="0"/>
            </a:endParaRPr>
          </a:p>
        </p:txBody>
      </p:sp>
      <p:sp>
        <p:nvSpPr>
          <p:cNvPr id="6" name="TextBox 5"/>
          <p:cNvSpPr txBox="1"/>
          <p:nvPr/>
        </p:nvSpPr>
        <p:spPr>
          <a:xfrm>
            <a:off x="2932011" y="1453298"/>
            <a:ext cx="902811" cy="369332"/>
          </a:xfrm>
          <a:prstGeom prst="rect">
            <a:avLst/>
          </a:prstGeom>
          <a:noFill/>
        </p:spPr>
        <p:txBody>
          <a:bodyPr wrap="none" rtlCol="0">
            <a:spAutoFit/>
          </a:bodyPr>
          <a:lstStyle/>
          <a:p>
            <a:r>
              <a:rPr lang="en-US" dirty="0" smtClean="0">
                <a:latin typeface="Comic Sans MS" panose="030F0702030302020204" pitchFamily="66" charset="0"/>
              </a:rPr>
              <a:t>coyote</a:t>
            </a:r>
            <a:endParaRPr lang="en-US" dirty="0">
              <a:latin typeface="Comic Sans MS" panose="030F0702030302020204" pitchFamily="66" charset="0"/>
            </a:endParaRPr>
          </a:p>
        </p:txBody>
      </p:sp>
      <p:sp>
        <p:nvSpPr>
          <p:cNvPr id="7" name="TextBox 6"/>
          <p:cNvSpPr txBox="1"/>
          <p:nvPr/>
        </p:nvSpPr>
        <p:spPr>
          <a:xfrm>
            <a:off x="4195904" y="1431527"/>
            <a:ext cx="1348446"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Prairie dog</a:t>
            </a:r>
            <a:endParaRPr lang="en-US" dirty="0">
              <a:solidFill>
                <a:schemeClr val="bg1"/>
              </a:solidFill>
              <a:latin typeface="Comic Sans MS" panose="030F0702030302020204" pitchFamily="66" charset="0"/>
            </a:endParaRPr>
          </a:p>
        </p:txBody>
      </p:sp>
      <p:sp>
        <p:nvSpPr>
          <p:cNvPr id="8" name="TextBox 7"/>
          <p:cNvSpPr txBox="1"/>
          <p:nvPr/>
        </p:nvSpPr>
        <p:spPr>
          <a:xfrm>
            <a:off x="7386637" y="2362295"/>
            <a:ext cx="978153" cy="369332"/>
          </a:xfrm>
          <a:prstGeom prst="rect">
            <a:avLst/>
          </a:prstGeom>
          <a:noFill/>
        </p:spPr>
        <p:txBody>
          <a:bodyPr wrap="none" rtlCol="0">
            <a:spAutoFit/>
          </a:bodyPr>
          <a:lstStyle/>
          <a:p>
            <a:r>
              <a:rPr lang="en-US" dirty="0" smtClean="0">
                <a:latin typeface="Comic Sans MS" panose="030F0702030302020204" pitchFamily="66" charset="0"/>
              </a:rPr>
              <a:t>buffalo</a:t>
            </a:r>
            <a:endParaRPr lang="en-US" dirty="0">
              <a:latin typeface="Comic Sans MS" panose="030F0702030302020204" pitchFamily="66" charset="0"/>
            </a:endParaRPr>
          </a:p>
        </p:txBody>
      </p:sp>
      <p:sp>
        <p:nvSpPr>
          <p:cNvPr id="9" name="TextBox 8"/>
          <p:cNvSpPr txBox="1"/>
          <p:nvPr/>
        </p:nvSpPr>
        <p:spPr>
          <a:xfrm>
            <a:off x="6378187" y="3415115"/>
            <a:ext cx="1497526" cy="369332"/>
          </a:xfrm>
          <a:prstGeom prst="rect">
            <a:avLst/>
          </a:prstGeom>
          <a:noFill/>
        </p:spPr>
        <p:txBody>
          <a:bodyPr wrap="none" rtlCol="0">
            <a:spAutoFit/>
          </a:bodyPr>
          <a:lstStyle/>
          <a:p>
            <a:r>
              <a:rPr lang="en-US" dirty="0" smtClean="0">
                <a:latin typeface="Comic Sans MS" panose="030F0702030302020204" pitchFamily="66" charset="0"/>
              </a:rPr>
              <a:t>Wildflowers</a:t>
            </a:r>
            <a:endParaRPr lang="en-US" dirty="0">
              <a:latin typeface="Comic Sans MS" panose="030F0702030302020204" pitchFamily="66" charset="0"/>
            </a:endParaRPr>
          </a:p>
        </p:txBody>
      </p:sp>
      <p:sp>
        <p:nvSpPr>
          <p:cNvPr id="10" name="TextBox 9"/>
          <p:cNvSpPr txBox="1"/>
          <p:nvPr/>
        </p:nvSpPr>
        <p:spPr>
          <a:xfrm>
            <a:off x="4125686" y="3462533"/>
            <a:ext cx="1015021" cy="369332"/>
          </a:xfrm>
          <a:prstGeom prst="rect">
            <a:avLst/>
          </a:prstGeom>
          <a:noFill/>
        </p:spPr>
        <p:txBody>
          <a:bodyPr wrap="none" rtlCol="0">
            <a:spAutoFit/>
          </a:bodyPr>
          <a:lstStyle/>
          <a:p>
            <a:r>
              <a:rPr lang="en-US" dirty="0" smtClean="0">
                <a:latin typeface="Comic Sans MS" panose="030F0702030302020204" pitchFamily="66" charset="0"/>
              </a:rPr>
              <a:t>prairies</a:t>
            </a:r>
            <a:endParaRPr lang="en-US" dirty="0">
              <a:latin typeface="Comic Sans MS" panose="030F0702030302020204" pitchFamily="66" charset="0"/>
            </a:endParaRPr>
          </a:p>
        </p:txBody>
      </p:sp>
      <p:pic>
        <p:nvPicPr>
          <p:cNvPr id="2050" name="Picture 2" descr="http://upload.wikimedia.org/wikipedia/commons/d/df/Sagebrushsj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6764" y="3142524"/>
            <a:ext cx="1752600" cy="2336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4908" y="4975554"/>
            <a:ext cx="1276311" cy="369332"/>
          </a:xfrm>
          <a:prstGeom prst="rect">
            <a:avLst/>
          </a:prstGeom>
          <a:noFill/>
        </p:spPr>
        <p:txBody>
          <a:bodyPr wrap="none" rtlCol="0">
            <a:spAutoFit/>
          </a:bodyPr>
          <a:lstStyle/>
          <a:p>
            <a:r>
              <a:rPr lang="en-US" dirty="0" smtClean="0">
                <a:latin typeface="Comic Sans MS" panose="030F0702030302020204" pitchFamily="66" charset="0"/>
              </a:rPr>
              <a:t>sagebrush</a:t>
            </a:r>
            <a:endParaRPr lang="en-US" dirty="0">
              <a:latin typeface="Comic Sans MS" panose="030F0702030302020204" pitchFamily="66" charset="0"/>
            </a:endParaRPr>
          </a:p>
        </p:txBody>
      </p:sp>
    </p:spTree>
    <p:extLst>
      <p:ext uri="{BB962C8B-B14F-4D97-AF65-F5344CB8AC3E}">
        <p14:creationId xmlns:p14="http://schemas.microsoft.com/office/powerpoint/2010/main" val="1095575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Plains</a:t>
            </a:r>
            <a:endParaRPr lang="en-US" dirty="0"/>
          </a:p>
        </p:txBody>
      </p:sp>
      <p:sp>
        <p:nvSpPr>
          <p:cNvPr id="3" name="TextBox 2"/>
          <p:cNvSpPr txBox="1"/>
          <p:nvPr/>
        </p:nvSpPr>
        <p:spPr>
          <a:xfrm>
            <a:off x="762000" y="1676400"/>
            <a:ext cx="7696200" cy="3785652"/>
          </a:xfrm>
          <a:prstGeom prst="rect">
            <a:avLst/>
          </a:prstGeom>
          <a:noFill/>
        </p:spPr>
        <p:txBody>
          <a:bodyPr wrap="square" rtlCol="0">
            <a:spAutoFit/>
          </a:bodyPr>
          <a:lstStyle/>
          <a:p>
            <a:r>
              <a:rPr lang="en-US" sz="2000" dirty="0"/>
              <a:t>The Great Plains are a huge </a:t>
            </a:r>
            <a:r>
              <a:rPr lang="en-US" sz="2000" dirty="0" smtClean="0"/>
              <a:t>grassland. </a:t>
            </a:r>
            <a:r>
              <a:rPr lang="en-US" sz="2000" dirty="0"/>
              <a:t>Snow covers the ground </a:t>
            </a:r>
            <a:r>
              <a:rPr lang="en-US" sz="2000" dirty="0" smtClean="0"/>
              <a:t>in winter </a:t>
            </a:r>
            <a:r>
              <a:rPr lang="en-US" sz="2000" dirty="0"/>
              <a:t>and it gets very cold. It can </a:t>
            </a:r>
            <a:r>
              <a:rPr lang="en-US" sz="2000" dirty="0" smtClean="0"/>
              <a:t>be </a:t>
            </a:r>
            <a:r>
              <a:rPr lang="en-US" sz="2000" dirty="0"/>
              <a:t>very hot in the summer. There </a:t>
            </a:r>
            <a:r>
              <a:rPr lang="en-US" sz="2000" dirty="0" smtClean="0"/>
              <a:t>are downpours </a:t>
            </a:r>
            <a:r>
              <a:rPr lang="en-US" sz="2000" dirty="0"/>
              <a:t>of rain that last only a few minutes. </a:t>
            </a:r>
            <a:endParaRPr lang="en-US" sz="2000" dirty="0" smtClean="0"/>
          </a:p>
          <a:p>
            <a:endParaRPr lang="en-US" sz="2000" dirty="0"/>
          </a:p>
          <a:p>
            <a:r>
              <a:rPr lang="en-US" sz="2000" dirty="0" smtClean="0"/>
              <a:t>There are </a:t>
            </a:r>
            <a:r>
              <a:rPr lang="en-US" sz="2000" dirty="0"/>
              <a:t>rivers and </a:t>
            </a:r>
            <a:r>
              <a:rPr lang="en-US" sz="2000" dirty="0" smtClean="0"/>
              <a:t>streams, but very few trees. The trees grow near the rivers.</a:t>
            </a:r>
          </a:p>
          <a:p>
            <a:endParaRPr lang="en-US" sz="2000" dirty="0"/>
          </a:p>
          <a:p>
            <a:r>
              <a:rPr lang="en-US" sz="2000" dirty="0"/>
              <a:t>Wildflowers were used to make medicine to cure stomach aches and headaches</a:t>
            </a:r>
            <a:r>
              <a:rPr lang="en-US" sz="2000" dirty="0" smtClean="0"/>
              <a:t>.</a:t>
            </a:r>
          </a:p>
          <a:p>
            <a:endParaRPr lang="en-US" sz="2000" dirty="0"/>
          </a:p>
          <a:p>
            <a:r>
              <a:rPr lang="en-US" sz="2000" dirty="0"/>
              <a:t>Buffalo</a:t>
            </a:r>
            <a:r>
              <a:rPr lang="en-US" sz="2000" b="1" dirty="0"/>
              <a:t> </a:t>
            </a:r>
            <a:r>
              <a:rPr lang="en-US" sz="2000" dirty="0"/>
              <a:t>were </a:t>
            </a:r>
            <a:r>
              <a:rPr lang="en-US" sz="2000" dirty="0" smtClean="0"/>
              <a:t>very </a:t>
            </a:r>
            <a:r>
              <a:rPr lang="en-US" sz="2000" dirty="0"/>
              <a:t>important to G</a:t>
            </a:r>
            <a:r>
              <a:rPr lang="en-US" sz="2000" dirty="0" smtClean="0"/>
              <a:t>reat </a:t>
            </a:r>
            <a:r>
              <a:rPr lang="en-US" sz="2000" dirty="0"/>
              <a:t>P</a:t>
            </a:r>
            <a:r>
              <a:rPr lang="en-US" sz="2000" dirty="0" smtClean="0"/>
              <a:t>lains </a:t>
            </a:r>
            <a:r>
              <a:rPr lang="en-US" sz="2000" dirty="0"/>
              <a:t>Native Americans. </a:t>
            </a:r>
            <a:r>
              <a:rPr lang="en-US" sz="2000" dirty="0" smtClean="0"/>
              <a:t>They used </a:t>
            </a:r>
            <a:r>
              <a:rPr lang="en-US" sz="2000" dirty="0"/>
              <a:t>every part of the buffalo.</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105691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yIv9GDctc20/UmlRD9s3RSI/AAAAAAAABWo/RxTG3EjtifU/s1600/1DX22696c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3" b="10641"/>
          <a:stretch/>
        </p:blipFill>
        <p:spPr bwMode="auto">
          <a:xfrm>
            <a:off x="337457" y="1453206"/>
            <a:ext cx="2584916" cy="19233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Arctic</a:t>
            </a:r>
            <a:endParaRPr lang="en-US" dirty="0"/>
          </a:p>
        </p:txBody>
      </p:sp>
      <p:pic>
        <p:nvPicPr>
          <p:cNvPr id="7182" name="Picture 14" descr="http://www.caribou-pictures.com/3-caribou-arct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65887"/>
            <a:ext cx="3492500" cy="232947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a:hlinkClick r:id="rId4"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4"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0" name="TextBox 9"/>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5" action="ppaction://hlinksldjump"/>
              </a:rPr>
              <a:t>Click here for more</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3536361401"/>
              </p:ext>
            </p:extLst>
          </p:nvPr>
        </p:nvGraphicFramePr>
        <p:xfrm>
          <a:off x="191734" y="5642695"/>
          <a:ext cx="8760531" cy="949897"/>
        </p:xfrm>
        <a:graphic>
          <a:graphicData uri="http://schemas.openxmlformats.org/drawingml/2006/table">
            <a:tbl>
              <a:tblPr/>
              <a:tblGrid>
                <a:gridCol w="871825"/>
                <a:gridCol w="7888706"/>
              </a:tblGrid>
              <a:tr h="329565">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kern="1200" dirty="0" smtClean="0">
                          <a:solidFill>
                            <a:schemeClr val="tx1"/>
                          </a:solidFill>
                          <a:effectLst/>
                          <a:latin typeface="Berlin Sans FB" pitchFamily="34" charset="0"/>
                        </a:rPr>
                        <a:t>Cold. Icy winters</a:t>
                      </a:r>
                      <a:r>
                        <a:rPr lang="en-US" sz="1200" kern="1200" baseline="0" dirty="0" smtClean="0">
                          <a:solidFill>
                            <a:schemeClr val="tx1"/>
                          </a:solidFill>
                          <a:effectLst/>
                          <a:latin typeface="Berlin Sans FB" pitchFamily="34" charset="0"/>
                        </a:rPr>
                        <a:t> with little daylight; everything freezes; Ocean, lakes, streams; blizzards, flat land</a:t>
                      </a:r>
                      <a:endParaRPr lang="en-US" sz="1200" dirty="0" smtClean="0">
                        <a:latin typeface="Berlin Sans FB" pitchFamily="34" charset="0"/>
                      </a:endParaRPr>
                    </a:p>
                  </a:txBody>
                  <a:tcPr marL="36576" marR="36576" marT="36576" marB="36576">
                    <a:lnL>
                      <a:noFill/>
                    </a:lnL>
                    <a:lnR>
                      <a:noFill/>
                    </a:lnR>
                    <a:lnT>
                      <a:noFill/>
                    </a:lnT>
                    <a:lnB>
                      <a:noFill/>
                    </a:lnB>
                  </a:tcPr>
                </a:tc>
              </a:tr>
              <a:tr h="329565">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dirty="0" smtClean="0">
                          <a:latin typeface="Berlin Sans FB" pitchFamily="34" charset="0"/>
                        </a:rPr>
                        <a:t>Berries; small shrubs; lichen (</a:t>
                      </a:r>
                      <a:r>
                        <a:rPr lang="en-US" sz="1200" dirty="0" smtClean="0">
                          <a:latin typeface="Berlin Sans FB" pitchFamily="34" charset="0"/>
                        </a:rPr>
                        <a:t>like</a:t>
                      </a:r>
                      <a:r>
                        <a:rPr lang="en-US" sz="1200" baseline="0" dirty="0" smtClean="0">
                          <a:latin typeface="Berlin Sans FB" pitchFamily="34" charset="0"/>
                        </a:rPr>
                        <a:t> </a:t>
                      </a:r>
                      <a:r>
                        <a:rPr lang="en-US" sz="1200" dirty="0" smtClean="0">
                          <a:latin typeface="Berlin Sans FB" pitchFamily="34" charset="0"/>
                        </a:rPr>
                        <a:t>hard </a:t>
                      </a:r>
                      <a:r>
                        <a:rPr lang="en-US" sz="1200" dirty="0" smtClean="0">
                          <a:latin typeface="Berlin Sans FB" pitchFamily="34" charset="0"/>
                        </a:rPr>
                        <a:t>moss)</a:t>
                      </a:r>
                    </a:p>
                  </a:txBody>
                  <a:tcPr marL="36576" marR="36576" marT="36576" marB="36576">
                    <a:lnL>
                      <a:noFill/>
                    </a:lnL>
                    <a:lnR>
                      <a:noFill/>
                    </a:lnR>
                    <a:lnT>
                      <a:noFill/>
                    </a:lnT>
                    <a:lnB>
                      <a:noFill/>
                    </a:lnB>
                  </a:tcPr>
                </a:tc>
              </a:tr>
              <a:tr h="28289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Seals; walrus; polar bears; caribou, trout</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bl>
          </a:graphicData>
        </a:graphic>
      </p:graphicFrame>
      <p:pic>
        <p:nvPicPr>
          <p:cNvPr id="7175" name="Picture 7" descr="C:\Users\sselk\AppData\Local\Microsoft\Windows\Temporary Internet Files\Content.IE5\VOOGMU5E\MP9004033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6136" y="614361"/>
            <a:ext cx="1951486" cy="29258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selk\AppData\Local\Microsoft\Windows\Temporary Internet Files\Content.IE5\1QTVR4XD\MP90042789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494" y="4796910"/>
            <a:ext cx="1528094" cy="10159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Users\sselk\AppData\Local\Microsoft\Windows\Temporary Internet Files\Content.IE5\ZDP1YDXL\MP900403311[1].jpg"/>
          <p:cNvPicPr/>
          <p:nvPr/>
        </p:nvPicPr>
        <p:blipFill rotWithShape="1">
          <a:blip r:embed="rId8" cstate="print">
            <a:extLst>
              <a:ext uri="{28A0092B-C50C-407E-A947-70E740481C1C}">
                <a14:useLocalDpi xmlns:a14="http://schemas.microsoft.com/office/drawing/2010/main" val="0"/>
              </a:ext>
            </a:extLst>
          </a:blip>
          <a:srcRect l="32161" r="35098"/>
          <a:stretch/>
        </p:blipFill>
        <p:spPr bwMode="auto">
          <a:xfrm>
            <a:off x="5122453" y="1371600"/>
            <a:ext cx="1434883" cy="2672080"/>
          </a:xfrm>
          <a:prstGeom prst="rect">
            <a:avLst/>
          </a:prstGeom>
          <a:noFill/>
          <a:ln>
            <a:noFill/>
          </a:ln>
          <a:extLst>
            <a:ext uri="{53640926-AAD7-44D8-BBD7-CCE9431645EC}">
              <a14:shadowObscured xmlns:a14="http://schemas.microsoft.com/office/drawing/2010/main"/>
            </a:ext>
          </a:extLst>
        </p:spPr>
      </p:pic>
      <p:pic>
        <p:nvPicPr>
          <p:cNvPr id="7184" name="Picture 16" descr="http://animal.6te.net/picture/walrus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6429" y="1245959"/>
            <a:ext cx="2396025" cy="1467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303" y="4931763"/>
            <a:ext cx="2562482" cy="373119"/>
          </a:xfrm>
          <a:prstGeom prst="rect">
            <a:avLst/>
          </a:prstGeom>
        </p:spPr>
        <p:txBody>
          <a:bodyPr wrap="none">
            <a:spAutoFit/>
          </a:bodyPr>
          <a:lstStyle/>
          <a:p>
            <a:r>
              <a:rPr lang="en-US" sz="800" dirty="0">
                <a:solidFill>
                  <a:schemeClr val="bg1"/>
                </a:solidFill>
              </a:rPr>
              <a:t>http://www.roebuckclasses.com</a:t>
            </a:r>
          </a:p>
        </p:txBody>
      </p:sp>
      <p:pic>
        <p:nvPicPr>
          <p:cNvPr id="7187" name="Picture 19" descr="C:\Users\sselk\AppData\Local\Microsoft\Windows\Temporary Internet Files\Content.IE5\ZDP1YDXL\MP90043729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4162425"/>
            <a:ext cx="2209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2454" y="5255533"/>
            <a:ext cx="974947" cy="369332"/>
          </a:xfrm>
          <a:prstGeom prst="rect">
            <a:avLst/>
          </a:prstGeom>
          <a:noFill/>
        </p:spPr>
        <p:txBody>
          <a:bodyPr wrap="none" rtlCol="0">
            <a:spAutoFit/>
          </a:bodyPr>
          <a:lstStyle/>
          <a:p>
            <a:r>
              <a:rPr lang="en-US" dirty="0" smtClean="0">
                <a:latin typeface="Comic Sans MS" panose="030F0702030302020204" pitchFamily="66" charset="0"/>
              </a:rPr>
              <a:t>caribou</a:t>
            </a:r>
            <a:endParaRPr lang="en-US" dirty="0">
              <a:latin typeface="Comic Sans MS" panose="030F0702030302020204" pitchFamily="66" charset="0"/>
            </a:endParaRPr>
          </a:p>
        </p:txBody>
      </p:sp>
      <p:sp>
        <p:nvSpPr>
          <p:cNvPr id="19" name="TextBox 18"/>
          <p:cNvSpPr txBox="1"/>
          <p:nvPr/>
        </p:nvSpPr>
        <p:spPr>
          <a:xfrm>
            <a:off x="2818901" y="1246632"/>
            <a:ext cx="867545" cy="369332"/>
          </a:xfrm>
          <a:prstGeom prst="rect">
            <a:avLst/>
          </a:prstGeom>
          <a:noFill/>
        </p:spPr>
        <p:txBody>
          <a:bodyPr wrap="none" rtlCol="0">
            <a:spAutoFit/>
          </a:bodyPr>
          <a:lstStyle/>
          <a:p>
            <a:r>
              <a:rPr lang="en-US" dirty="0" smtClean="0">
                <a:latin typeface="Comic Sans MS" panose="030F0702030302020204" pitchFamily="66" charset="0"/>
              </a:rPr>
              <a:t>walrus</a:t>
            </a:r>
            <a:endParaRPr lang="en-US" dirty="0">
              <a:latin typeface="Comic Sans MS" panose="030F0702030302020204" pitchFamily="66" charset="0"/>
            </a:endParaRPr>
          </a:p>
        </p:txBody>
      </p:sp>
      <p:sp>
        <p:nvSpPr>
          <p:cNvPr id="20" name="TextBox 19"/>
          <p:cNvSpPr txBox="1"/>
          <p:nvPr/>
        </p:nvSpPr>
        <p:spPr>
          <a:xfrm>
            <a:off x="5352420" y="3506852"/>
            <a:ext cx="716863" cy="369332"/>
          </a:xfrm>
          <a:prstGeom prst="rect">
            <a:avLst/>
          </a:prstGeom>
          <a:noFill/>
        </p:spPr>
        <p:txBody>
          <a:bodyPr wrap="none" rtlCol="0">
            <a:spAutoFit/>
          </a:bodyPr>
          <a:lstStyle/>
          <a:p>
            <a:r>
              <a:rPr lang="en-US" dirty="0" smtClean="0">
                <a:latin typeface="Comic Sans MS" panose="030F0702030302020204" pitchFamily="66" charset="0"/>
              </a:rPr>
              <a:t>seals</a:t>
            </a:r>
            <a:endParaRPr lang="en-US" dirty="0">
              <a:latin typeface="Comic Sans MS" panose="030F0702030302020204" pitchFamily="66" charset="0"/>
            </a:endParaRPr>
          </a:p>
        </p:txBody>
      </p:sp>
      <p:sp>
        <p:nvSpPr>
          <p:cNvPr id="21" name="TextBox 20"/>
          <p:cNvSpPr txBox="1"/>
          <p:nvPr/>
        </p:nvSpPr>
        <p:spPr>
          <a:xfrm>
            <a:off x="7216553" y="3137520"/>
            <a:ext cx="1391728" cy="369332"/>
          </a:xfrm>
          <a:prstGeom prst="rect">
            <a:avLst/>
          </a:prstGeom>
          <a:noFill/>
        </p:spPr>
        <p:txBody>
          <a:bodyPr wrap="none" rtlCol="0">
            <a:spAutoFit/>
          </a:bodyPr>
          <a:lstStyle/>
          <a:p>
            <a:r>
              <a:rPr lang="en-US" dirty="0" smtClean="0">
                <a:latin typeface="Comic Sans MS" panose="030F0702030302020204" pitchFamily="66" charset="0"/>
              </a:rPr>
              <a:t>Polar bears</a:t>
            </a:r>
            <a:endParaRPr lang="en-US" dirty="0">
              <a:latin typeface="Comic Sans MS" panose="030F0702030302020204" pitchFamily="66" charset="0"/>
            </a:endParaRPr>
          </a:p>
        </p:txBody>
      </p:sp>
      <p:sp>
        <p:nvSpPr>
          <p:cNvPr id="24" name="TextBox 23"/>
          <p:cNvSpPr txBox="1"/>
          <p:nvPr/>
        </p:nvSpPr>
        <p:spPr>
          <a:xfrm>
            <a:off x="460309" y="1482814"/>
            <a:ext cx="784189" cy="369332"/>
          </a:xfrm>
          <a:prstGeom prst="rect">
            <a:avLst/>
          </a:prstGeom>
          <a:noFill/>
        </p:spPr>
        <p:txBody>
          <a:bodyPr wrap="none" rtlCol="0">
            <a:spAutoFit/>
          </a:bodyPr>
          <a:lstStyle/>
          <a:p>
            <a:r>
              <a:rPr lang="en-US" dirty="0" smtClean="0">
                <a:latin typeface="Comic Sans MS" panose="030F0702030302020204" pitchFamily="66" charset="0"/>
              </a:rPr>
              <a:t>whale</a:t>
            </a:r>
            <a:endParaRPr lang="en-US" dirty="0">
              <a:latin typeface="Comic Sans MS" panose="030F0702030302020204" pitchFamily="66" charset="0"/>
            </a:endParaRPr>
          </a:p>
        </p:txBody>
      </p:sp>
      <p:pic>
        <p:nvPicPr>
          <p:cNvPr id="1028" name="Picture 4" descr="http://analogicalplanet.com/Images/ImagesLichens/Cladonia-cladina-arrangement43.3.300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9927" y="266532"/>
            <a:ext cx="1138950" cy="17130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743285" y="235795"/>
            <a:ext cx="809837" cy="369332"/>
          </a:xfrm>
          <a:prstGeom prst="rect">
            <a:avLst/>
          </a:prstGeom>
          <a:noFill/>
        </p:spPr>
        <p:txBody>
          <a:bodyPr wrap="none" rtlCol="0">
            <a:spAutoFit/>
          </a:bodyPr>
          <a:lstStyle/>
          <a:p>
            <a:r>
              <a:rPr lang="en-US" dirty="0" smtClean="0">
                <a:latin typeface="Comic Sans MS" panose="030F0702030302020204" pitchFamily="66" charset="0"/>
              </a:rPr>
              <a:t>lichen</a:t>
            </a:r>
            <a:endParaRPr lang="en-US" dirty="0">
              <a:latin typeface="Comic Sans MS" panose="030F0702030302020204" pitchFamily="66" charset="0"/>
            </a:endParaRPr>
          </a:p>
        </p:txBody>
      </p:sp>
      <p:sp>
        <p:nvSpPr>
          <p:cNvPr id="8" name="AutoShape 6" descr="data:image/jpeg;base64,/9j/4AAQSkZJRgABAQAAAQABAAD/2wCEAAkGBxQTEhUTExQWFRUXFRkYGRgYGRcXFhoYFxgXFxgXGBgYHSggGB0lHBcUITEhJSkrLi4uFx8zODMsNygtLisBCgoKDg0OGxAQGywkICQsLCwsLCwsLCwsLCwsLCwsLCwsLCwsLCwsLCwsLCwsLCwsLCwsLCwsLCwsLCwsLCwsLP/AABEIALUBFwMBEQACEQEDEQH/xAAbAAACAwEBAQAAAAAAAAAAAAAEBQIDBgcBAP/EADkQAAIBAgUCBAQFAwQCAwEAAAECEQADBAUSITFBUQYiYXETMoGRQqGxwdEUUvAHYuHxFSMkY6Iz/8QAGgEAAwEBAQEAAAAAAAAAAAAAAgMEAQUABv/EADMRAAICAQQBAwIFAwQCAwAAAAECABEDBBIhMUETIlFhcQUUMoGRQrHwM6HB4XLRFSNS/9oADAMBAAIRAxEAPwDlbqxbmogRUcSxM3/gvKW0G6eOPoKGpWh2DmfPgXv3yimEG7Hv6DvQ3fAmnnkx8qi0AgIMUF1GhbFzOZlmdu250pJ/zrWFoDvsEy2cY65c3LQOw4osdXIjqWY0Yps3DT2UTfUJEsxt6BQ41sxZESaqtqACR1CMJd81BkXiGrk8R3ZtzFQsamMsKxNgBaUjkmIiV7EmrQ9Qg0GxWHjcUxHuFuuB06enor09Nv4JwA1DWxAiYnaa5ufKC9SrBk2mptsflWuOk0ll3Sp/eIThMtWyJ24poShBSh1PbWMDlhPA2A/Wkt3zKVrxM3nbxJMkE80FEniMyEbeZjr6BjtVakgTlOwPAkrWXk1jZgJi4C0KtYEpvSmzBpjadli3MiQZHSqcNVUnJIMa5FYZwLjxEbAc+9JzbQ21Z19KGK7jG+YMGXcAmNjUnO+S6xjuhvhe2WBDTA3jgdpqlCNwAlGFi2PcftIYi01vXcO+piqnqQKwMpyEfEAg3zPMDgCPOSQx32pGbILMUxqNlzS4o0hhPrU20N0YvdLVz5hBYClsrfM8K7hI8S2z8wpRxMfE9az7FZ0vwmZSNtvXfivLidjNrixMhleOu/H1jU5htvQ/4K6e1VWlhabcXsQ7IMgt3MOLp+bc/ar+FENcfI4mpsXrdq3BaBG9DYhspBijNMwVVJtMB69aDuHuqY7/AM/cBMme1Z6cw5Ce4tuZmz3PN/xTTi9twbvgz3F2GcSJocbBTzFHTX1BMNg2X1pr5FaB6DLJYrCswPShTIFMS3xBMPl5nenPmHiMxY75ljZfBofWsRvpc3G+BXao8p5gPK8be6UWJfMldZVYtTRs1QALMsxWBOmYrEejHeie5nHtGSINdAMKg0YVleDZ7iqAZoMr0vENEJM6xknhogAttXLXEXNtGjCAbMcm4Q4U7AU0jbK1qok8W4m4o8sxFeJuaF4mUy/HtqgNDHvMUp0I5h4lriarxDhf/hg7EwNxWp1PZjakTnSPBqkixOQp2mNMHialyJOjiyAxm+LUpU4RrlDEFYkt2xduaJAnieKuFqtzlkAvNNlWFNoFWA24PcCkuLNzqYTQlYUHUInqKlyH3XIM53MRHHhQTqDcHb70aZNuQSvRreBvvCjlg+MR+HtO3rFVZSMY3QGbi4DmeI0yq+1coW5syNnsxO4J37U8ECKuEWrheARv3rHjEIIqeOgoASJ4rK7VszABM7RTlPMfpf10ej3NRkWGs2fmI1EbmPyrfU2Hkyl0GNKWUpa0gkEKnb071dV8xhzcUIjx2JQvtv8ApXj9Imye4qxrrvH0oYVCKr0RTB9IthBUWTtR8zLEbYa/Ag0vZNDkS/BYlC8GvbaE3fujtcqS4PLAqV2N8Rn5dWFxVj8jKHYg0YyEdzUwAcCDPlrETTA086VJWcteNhtQFrMlOFiZ4cguMZNF6tDiF+TJ7k8LgtDR1rLLTRpQhjJsKOteIMayjbIWMrV2hVk0s7uhJhiBM1/hzwqls/EYCaqxI1e6EaXgRhm+YraG1E7ATL8mYTG5pcd/KYqZn3TEzAGaTGFLtgCZbSP+aMEVzKEbceJzi7YZL0QefyorBWIyOVapvMPbD4XSsttSgJVvDLOd4zDFHKkRVKnicrIhUyobV6YpqWfGMUO0RnrHqWYPCtcYBQSZrzGhFqrMeJqjlzLaJkkilIOTOiilFomV5VfUvuORUWqU1YiEr1ZocpsN/wCwcTxS8NFhc6GAbcbV8z7K7z6rhcRG0eopmsyV7fiR5CCpMVYtdTn3qdDQkM9GF3pnmZJixHStJ4nhPkwhJgCSevpWKC52iVr/APYJRicStoMg+c8EdPWrdgQVKFK4xCMvDNZUsZYkzXNzkepI8+UsZl8VmzadOox2nn3rt7ZXuAis5rBiaZ6Zq4v1OZ5dxJbeh2VC3y21hiwmls4BqNCFhc9srBpgaIINyGIunpRAgzCDACzTMmaZx1FcxtlmdXFgAz71NkwDuNGdlEMvZ25YaoiljFxPJqmJ5jY5wnw/XsK8BKt9yWVZmh5/WsZYWMgw9c2RVPrQqphPkAi3CYtWdia3cFinzqYyw2FN1oWhL2aEnfJfU2mUZOlpQSN+9U40AFmDzL8fjAi7Gid66nuu5g83vm4T2qViWk+Ry3AiK9iAmwrAhEEChLvDzvcxCIDsTv7URWHgyMr8R94vySAHUbimuNojc1sN0H8H4kz8MnkzFJD0YzTe5eZ942ygBg44NMex1Eai5jbtmvBpPKGtUwNPCaDw1mnwgUMDsaBu5TheuI6sBtDljOoxQg9mXEUlHuEZBk43c71DmYzn0VNzRWMJqJ7Ab0elxEtfiWafLtxm4I6gSO+9R6k28jJu4pe1vNbfETLdAmiBnrltuwW2AolVnNCNw4vUMDxeJKeW3BJB1HtFVLWIcTpuuPCleZmXeSZ5rTzzOYXLHmaDIkBtGCZDcehrn6n9Yg5PpE+d+Fjo1Jz6Vdg1hBpp5cxleT+FQEm4N63Ua5i3t6gu9Q654QVlldqUmucdzy5YC2Q3VEDej/N42NmUrqSBUX3Mtu292X7VSuoxt0Zq5L7l+FtK43FMsR24GXplamhZwIPtEBxOXhTsKINYgMgbqDX8Ka8HqLGKjKP6cij3gxt7Z7ayy6d12mvHPj6M2yOYxs5ReHJpD58fiTvkMc4DJ2MVI2Xd1J5rcqsiwKLG+2OVwBDsTjmIMUZyt3MXUczI47MrmrcmJrBmuefLulN9S42ohlAgBqiPGZVc5o0zr5gGzLckvtacMBDCsdqNiGjETbZLj2xDst0QANprVybjRlWPIGBER5phzhr5e2Nvy3rMgF8QwDjO4dQjP8Yb1lSAeN6O7WezLa3MoyUIMgDQe4sUam54fMjh7mlg0SAaM9RocA3NpgbhuoBpKjkbcxQAcVL0yHJyY1sX9IIHaPrU2pZa2kRT2zUBPcoxLl2B2MER3HNBibaRtMtxY1OM3BGxDi+FKkLB3NI1GMC2M5jqQxEP+B3pYMSRU+tYevAEwIuxWMZWKodzt/NW4jsW51sSjFh3GUYCwRII9Z/WkZjvIqS58m8grEmYgNcItgnvAmqMfC8xWNSzcRjkWpJc7A7b+lDkxBxLcWjORSTNeqiADUJnLHJlWLiNhXmm5EoSzDJ5JrB1BC3K7NmXmk1zG0BPsbZVjpIo9rdieCseouxHhlX3TanY8+QGEGIiDMcC+HMEkzVKv6kx2J6iTHYuDNWYVNcQ8OT5ghx08U5k+Y5nhdjcTU7ccQGY1CbOZhTFLOAnkQQ9x/g8SXAqUqQYJrzHGCuDitTgyZiPEOZZpxmLzLrFvY01VsTSJks6saXNTEU0wipHBrttQg80YxVHmM8Ou29GaE8SPEFOXqXkCh3QmFdwzEeT5djEU3dXMXuKniCYrMVW3FwST1pmN77lqZwVppBbge0VWKYTXUuRVdKmUxilTvWqPE5mbCVMFZ5owKgLQE0vhPww18/EfZBuJ60SqXNCNx4x+ppqs3xOgL5AsbT6cUb9AVKsa9xDis5ID2yBuZBqTULcQ7srcQzw4+q6T/tifUCkIORLtMxdGMrzEO7qzPC2zv37xTyN/taKGLe5vqX4bxTYJCsdPSelSvgcdDiR5QL4jO1dNwzbUlSY1dPeKVYB5mInPM8wnh0a/iMx1byOlA2fdxLNTnXIAg6Eatg0W2YABjmgU+ZPiIDCZZMTh8MrGBreTPv0q/8AUep0seALddRTmWItfCBDnUT8o4FECTwJPq9Sb2L1NmluSDXNY7py1TyZXfYbrRDqpjAmX2dlivVQnqIElbTrSgOYSgmV3QrMO9UBTKcasohVttO1NaiOJmQAi5nvFqkrMTS8Y90TQInO8zSRFdXAaMWtgwfBYQ9ac7X1LgnEa2XGmOtSsIa493EBWwXu/Wm7tqRBQI06DlWFAtweYqJl5uSZWs8Sm5IO1JNiKElhsyMwaJGlBpRxNBl94MKrxniK8xL4jUE7VPlFGedCBcCwNral1B3cVDlt7V7aZ5e5O2mnehmsxMpuPqNETBMzvi/MkVQo5FV6bGXPEMRLlWYmfKfftVD4yplendgY7u4Rb6yrb0snaeZ0GxDKOI28LeBmZviX9kHC9W9/Snqhfk9SH0drfM2GMuIq/Dt7AbbUw7QKEau65kc9xRu6k6KKnyOR1KsCKSbmFxePbVv0o1TcLMg1Bp5sfBWZ/E2MSJ/MVLmXYwl2kbfjMaYrJ2vGdWm3JkDkmf8Auk6jUFIOfIAuyF4Hw9hvIwXzKIPYnufzqH84zKQTzISRdiOcOoUQNh2qXcZ64Tb34pqc9QZZdTynbpxT6NTwNGcwxGQYrUzlFYajCzvFVLq8PC2bla6gqRKcy8NXV0sltiGHHUHsapGZdu4niL1KKW3p0Zu8Be1KPaudjWSuTBXctcgLx1rfRY8jqEikizGFy1EVjcCoJY1U9a0TEVgS4eP28mSv2VQSeaw+zuEuY3U8weq5uRAHFam5z9IvI3PElj7ifLzROQDUWDM1nnh9ChZRDU3G5U8mMU88zFawjaSK6V+2xKt/Esa1BmkWTxDwsQeYfkuStcfUdgKYVJWoeVA3M0+Gw7htA3qSmDbRJsP4e+bJQ4A7PxDczy1raaiJ6yDx70b6dgLnXxfg+ly+xGIb5/6i/E5fo+Hc1htZE6SJg9wP3oBi20b7lmm/CsJJXJZZRzfAP+fzGGNRbYDWncCB+Fo/Teq2xqBayzFgTIPTyY1/2/wRfiLuvmJ/X1qLKeaM+b/F/wAOOlIZf0H+Qfj/ALnuCQKTJrwZROW6ArxCGcA87ULuIgKRAc1zFEXmsVS3AjFX5mUzLxUFBC81Zh0LE209sEx+Mx7XDLV1seEIOJtCSy7GFTp6EiTXsmPdzG43ridh8I+HdlvvIUCQvT3NSrjDcmWFyvUbZ34pVYtp7V7JlCiFixkmYjxDnd1B5J360CsreZ7MroOpV4RuMzu1wEgjk8bf90GVQRU9pHbfzMv4lf4d5lin6VLTmI13+qY+/wBN8Wz3ShAgDmlazGFAqO0LnkToSeUsvqTXH1nP8RWpPuksGfMa5o7k4hVokmvLZm3D8OCKrSxBluqASaNiR3NHUHtWt6nGPnmZcMNsLt0NWMNgC+DNDeJlsrMJXsRs8xaksYUmIVTwZrqsVCcS4YyRDbVrVua5QTc1mRuJaWC03gRdmA331HfgVLkO41BleIzQKNKc+lH6oC0swt8QXCh51sPaaWoN3NVWPMPt4Zmksdu1PCk8mGLnLPGNiL5CCutpq2ysDiQye07sBNeYC+JViUVZnSMEgRIA3j1/avM4RbM1MbZX2rJZQj6iQJMnnbr/ABFTqxd7WdzHiGHAFfg83LvEmMvEqhGi2CJI3MA7mTR53Yij1KNBgwgFhy3iXZvZtiyBbE8DYbRseeOBXsmwAEQNK+Q5TvNf+4RexeGuWlBIG3B2Ij0PFU70ZYpMWpx5CQJj8Xp+IVU+87R7Hv8AzXNygO1TqZ9INVp9uUfav7xa7uGilbFnxGt0raXKcbfsfkQPMs2NtTNNxabeZHMZj82e4edq7WLTKgg3FxNUTJ8BXp6dM/048B/EIxOJHkG6IevYt/FJZ93A6j1SuTNp4l8QLZQokQBFIZ/AlSIO2nJs68Rlm8vIPNEmHcOYOTPtPtjbw14gS75LqjUOJ4pOTBs58R+LVeoNp7mkXEMjhdHkYwCOk96UDGbaNiYbx7ZIxBOkxHPerdPwKkeqG43D/wDTW3ovC42ytt6Ed6VqnBIEZpMZCkzpWJI+MdPHSuPrAu4VA1IIonuePKmYrkDgyMmH4TvTk+ZviHJd3FPDz0guI1Az0P8AxSfzAYkHiF4heEUHeqcQVuYMniFgARW5VO0LPTGWLmk6TSwNvEY2IryI5sWVgGqA1DkzxZqqL8VjjZuST5DWgg9RiIHWvMNsXviiVO1LKsTUTkw7e56mG5BoTpyvMBkAE8t21U8UCFVPIiyAIT8RW2qlcg8QkepC/cCLJpYBJhfqM5v4juKzkjea7GBdq8x9ECFeH8KB5jtRHmUITU3OSuoAZuu/0nj7VzcudfXpvE6uHCRhG3syOTY1fiHiCx+xMimafKu6dDVYG9MfQSzxFfW4yWx/d5vYdPvRarKDQEDQ42xqzn44j2zhk+EOIiqUVdk5zZH9SYnP8MGvW7dswS+mfQ81CK9Tas+i0WQriZ3+LksRkgwzByNZBmWJ36QQNutPfF6ZuCmuOpG0cX8RfedC7FRAipS4Z+JzvxvTk6VXbsH/AGM534ku/Ecgd66ukG0WZ8czeIkTBk1YcgEHdPnwbCvDKpnrm48BeEC5W/eTy8qD+ppGXISaXqWYMYqzNt4g8Tph7ehI2ERQ7uKEZto2ZybPM/a8SJpuPF5MRky/ERE1RJ4Xlj6Wn0pOYWKjcRo3Oi5LmKqoDXBcPQdaj2eZ0Bk4oxjmuGXErb+Inlnc1ocieKcR3h/D1sWi4GhVWFHoKw47szUzFSBLcTt8OeSI+1QZ8d4rgarm4TaX+6uSy88yCoztKoFPG0CelOOBG6MAQOD2nmiYkAFYJii3jdO7ARqPB542+8/apNi+JtkCzNHk1wsmogie/wDHar8B4siaLIhrmTvTSyubMzqZ63l3xreqIaPsaoOnGReuZftruK8I9wSGWIMVysoOM0YjKu0wXH5gpYW2WQadiXcLBhYcV9RlhsKVg29h2rzlp7LdUYyS8Y8wg1q5TVNJJ6LYNYVB6mGpBrQXehCUZ4DxE/iDM0W2RO9WYcLAgyjHjo8zDYayb9yfwiun4jyI9xcW026ChM0cCa3w7gQ1oITJ08+vO1c7FjTK7WO53GZsCLXiLTllxb3w1G/Q9IqZ8Dq+0TqfmsbYd5hGIym8jhiAyqNzvyY470OVMiXuviKTV4XTb0TLDmhCRPFLXVPW2D+VUtdRL/VRiFeflOr607TvTbjOj6V4CvzxJZlnLXRB9aoy6gtB0+jXF1IWcrdrRfjUsA+tTqSvvriR/iQXUA4QaINzmuJskOwI3DEH3G1dtWG0VPgcilWKnsSVqzQs0CaXwr4YOJcFhFsHc9/QUK2xoR2PHuNnqbLxVn1rB2fhrAIEACqQKG0Sy65M4pmeZveYkk05MYXuT5MpbqAxTIsC54RWzCKhWEGxNKfsRuMcRr4MsI+KU3DCrLe56Csyn2zcfLzqWWXBc1BflU7Hpt2qEn3cTo9JPfEWZ37q/Aw6EkRqPAH1rz5QBzEilIJhWOZv6cH8fT0IFJBBx8xmZQ/UNya6L9oEnzjYiudkwhhIsuMpULXDlamKERMW4vAMGa4Ljn0n5fQDgjfj0+7uGEPK+8Cx1BrjW1ttrSG1SGQgiT109Jqe7Ndn+IXAx9QvI8zMqNTlO7RO+wmOk9acpyA89fSKVtx+kftmSaoI6dK8dRjX2mEe4lvYO6LWnUfjE6ioMbTXbfGyr9ZcuVb+kruWm0c7/nXGzK/6nkuR/dZkGwQKgnc0sHYLE8MpVrEZWYAEGmnICLhNlvuLvEWYNat6gJp2IK/BggK0T4PxSu1aNO6wBhMa5pnSC3M7xTcWFybImqlGcvzXM2v3dCcTua6gShHFrmqya18NN+1AYYh2Py/4+H1JOoKSPWORUD52TKQepobmodluNOhHGx0j6Hgj7zXMLtjyGp9ViC5sQP0jDL8W2ssTJrDqW37pmfCoUKI+vZmSvA4ql/xElaqcxdKA0SYfLUulyz6FpGlxLktmNTovqXxABRZiXNcqVB/63LNwZ4PFObaOAbnQ02rZ/wBa0JRZylg4W55d9+vFA7bTRjX1alLx8zQ4nEeRUGyqNv8Aml59TahB0JyseOmLnszlGagG7cYcFyfua7OGxjVfpPj9et52b5Jj7LfDIbS7PKEAmBvJ3ip21iAkH5ky7Ry01Ob57awVnRb2aIAro42G32y9ACLnIs6uX8Q5uNJHSqEdFisiMYjYRzVA5k0kq1hMMDifRXp6oUieTbf2pRPu5jwtLxDvCWRvisQqKYA3Zuw/k1uVwoqLwoWN+BOym9astbwywGKx+VRv7QBLF91x1l9oIg2Enk965+c0xk+U+6CMq6ir/Lq/UGKPT0wo9SlSTisdwbB+Hwjl0dhPSdoqfIGB2jxFPqNy0RGV+xcCsQ07TvSPTLRAImMu5vdut8OQkyNzG46e+1auEDkzxqEZcqy6nzkgR0Yx77fX0qfMTwRxPYipBAHMsTEEamjSeI5BUdO0e1ESRwDEE1J4bNSQJQ7bTScmDnuGpJHUs8VZ46M1+03yLpEjY9/evqGa2sGXBKWZfAeNmb/+i7k79qj1OkLG7kzgXzHqeIkMCeaQ2mPp15hMU2xph8akAswikHDuUCptArFXiXN0K6FMk07FhKm4srtES4DAgDURvV4M8rHsxb4jS+V8itp/ugwKYmZN1EzGLGS8MZIyAFlMnfg0bZAxjkEY57mK21isHPUYeI+8AY0XcNMglWKx2H+GubqkK5OYD88iV4i4LWIa0FJ1ef79qnOmOZbHiV6XXZcLcC18iHYK+pmDxyOCPcVzM2J0NMJ3k1mHMtqw/wCYwc7VKO4Q7gouQKpBI4jitmA32kx6zTQSBKUFCEo8mSaW7E9xLAAUIszzMIUoh8x57gR+VVaTTFve052q1OwbF7iHK8lY67j7FRqVWHzetdZ3BBXzPmsgJJMY/wDlXt6SSqk78bD7VAcIyMSJKUb95nc5xJu3tTtqA2G0be1dbBjCpUqxJtWV4zOrSppETTlxkmG2QATH4q7qYmrUXaKkbGzLsEhdgiiWYhR7kwKF6Asw0tqAnWch8LW7FlfjWU+N+I/ODBkEHjiuNqMzs3B48RnqbP0zUW8FaCF0tqs2/wAIA53PHrXgNyX9Ik5W+ZRh8Hbw4L2kVPiHU8AcsORXhndVDfSF65AqZ694VvjFHEfFUqGlQZnTEmfWnHNajiVJmQdzW4LFMSoPyEHfsR3pGX3LuXqZkUH3CVZosEweQIihwGiY3T/or4jfDDyj2pbL5kLdyd68iDUzACOtYFHYngDORZhdm45HBY0ajiFHGRXbjkBVEgE64MgAb7xvSsmn38CeVaNjiNMbjkUiRMjZgNjXPVGfkcfSLyrt+0+t4i1C6UMDk9CaLIpofMejJQ4irxDmK3bglG+HG4iI+lfRdm5SeBUzL4NA50br0rxM5mdueJdaUCh3SeGapETtQ8XCDGeWcJB1H6UYEoxsfM1+UZcVBLEEkbDt6Vzs+feaXxKCaFRpbt7aSBEcVOCRF3L/AIiwBEdKPeKmWbmZzjwrYv3Gd9ZmIAOkD125NGmtyYxSxm7ioR4WygYVjbQQh3BJBJPr61rZjlO5jzPDqUeIr6jGJCy6pJjsTxVGlBAJjV4EO8N5acViXGgaFWSWmQx4CwYM78zxQZcPqtQsEzMe1W3Mv8zX4jw+yrBkzt6/eufm/DXx15nTx69WNjiL828Psi6h3AE9T2ocuifEu49SrT/iIZqMz+JwDoJK9ye4ilKjHoSp9eFmXzLxDAK2V1NxJGw/mrsOhs7sh4kGX8TB/QOfrLfCuS3Qj370liS0t1J/ziuu1beBQE5mRyAWJsmHYrHa7QdhDKSo4G3qK5bM2RqicJRgXer8TPWm1NJPBmD1iqOMY4HMW+QDruOGy+wT8QiWK7Dp7x3pB1bDgQsq7MYIPcw3iHIihlQSSZrqaXV7uGkYe+5mmWDBrpA3Cmw/06yW1iLjm5cdDbKsumBvOxJIPUCo9XkK0PBj8fClh2J1a8CPIeOFbjzD8t+dtq5VEe3x4imazcswLala2dj+x5/z1osd8pBluPtwFX1H2FFmSlAgmfZm0Wz67fz+9E/tSzNYyi0hCWhqgHmQIgz242pCBgoo1Z/aHuIA5nhtiFCgaQOdzA6RNMK0QBKdPla6viD3s9dA6qF1AgLM8cSYpb0r1c8UG6r5izMc4N0qvO8Ajqdo/OKUbiGyUaEOOS2nGoIpc9+Ce5jinIdo5FxmPKv9Qiq1jXDFGdbQWQRwBBiARvTKYihxKWIyChwIbhFW7bIQq4hghgbkGDvzIPT2rnZsT4sl92eYK4vUUrdkReiaTGhlAAnVJ377969l5kaEK3ujnO1W240qtwhYYdfeu4woy0udpmIABYkCATx2pc5LNZlr4ehIg1PcLaOqKwA3DRbMJxVyIpr9cRx46nRcLZ8qkGQQK5RXmOaTubULcQIBeub0pjNg9y7SianrlKXoaevrQDJzNXuJMtypTi2uvd1O5gINzXZwZm9MKB1OguEKLJudP8OuthIhdRJJjgdANudqAaz02Pk/5xMy4C9fEc/14YTHy7n39KadVvF11J/QKmvmLPHWJH/j7twGI0EHqGFxSD9xVTuMuAkeZmnvHnFxLir/APUYZLygBigJHZh833/eublvbuHfmX4wA9HrxM1bwNsuDGwOorG0nqDVGHJvquYzMAqFSOfBnviPEXDbPw0b4UbnYDb3M/aqdQpYUs5bY2PmY/ETdXSFYdVInn1rnoPTa4kYGsgfxFtpAHi5Jddqoe69vUQ1jiOHvbAHr+VRBeSYZyFkCwbGDaNU03GebiDYmcsZAt7Era+KtvVMs3G3QDqa6qakrjsiVYlDidTyXw/YwyIFVS2kKboG7GIM9we3SoMmVsnJPH9obORxVQm3dLK1q58w+U9+pj1FArX7G8RElhr8MNWzqef7h1B9f4rQ9HnsTIze2S5Y8Lt/NUEbnvwJ6Lc8vb27YO7N+XAn05peoBK0IxcTOCR0IdoGnzfhgz7CZj7itxY12wCYjbMiFZyDBaVnbjp69PtUrZDuJm48myyYgwuMKqxBILE79TNYQYJMtyWyXuqR+FS35QPzIogLNT3Zmuwo+GsuRPpwPb8qcFr3NNmO8fZWxKXbKkhmhh5iZO+ojiOn1FPw5AbBl2GnAWG5RbuQDdtpZ3EqgiY7rwvArm6h1Q0CT94kZRiyWjXCczuMwUngEjaPtFTrl38GIZyTuMqTJsTcLayEI2Lclq7JY9iMzZt1VCB4TAI8xiN+80o5GEl2xRnWXmwoM6gfTjtWjLcGqg2CPlk8mnJ1ZlGMUJFLJck9uKwAsZViQdmdEybHC5ZU7AjYgdCKiyrsPMHKKafYl5kzAHWpWsxcUtqb5eCYk0tlIFw/TNXPsRaFuJLNPMbAfkaYmnUj3mXaXRY8thmqDvangiOzMeO40getGcWJJZ/8XjHZJh2WhgRbQoqb6tC6CfqZLE8Sa96rN+mERgxACuZq8FbtpZefnG6k9fYVOmNFxOcg9w5BP/EVlZ2yqB15/wC5cmJC2gOSTXhnC4x8mLOMtkPwJk/HWdNdtDDW+NnbrIUkifcifarcOZ2UA8D/ADmCcS423dmKPC2dvbUoYgHftB6Vubfe4fvLURHFH9o8xuFVwQh8jbiDuDyYpCs2I7k6nigYbX7EAPhmYC3bhUb6HMj2nbb6VSuoL8EERIw7JTbyS4quL0FSxIKGGHpTLVm6gNhvruc++IBeLJLLJ3bk+9OdfbRnLTSs7/SM7d8GDHmJ39qlGMk14lP5LafpLMVgizqLYkudgdt+vtRhaiNRpP8A8mK8z8JYi5uqpsQDDAmCd2A6xyetV6bU418ydBQ7m2yzC/AUWzce4UBDatO5APBjYdueK570zEjj6Q3zi6A4+stzW2JBVjHzSNtxB27+tYCbuK3AGxLrFwXgT8rjkfuO804AZBz3AMaZXjNab8rIb6cGqNO3t2nxNu+YC1wNd1dF7Tso67Djmpnbc9zV5NXxPc3xg+GRAl9lPUg7/wDFNdxtuCZl83eUVQxBWZBOwPXapEb5gkxe2wC87fSTTD3c0zSeH7JVNQWWfYdgoncnpJnb0FbjauQLh0Y9s4Qk6nMmenT2pgxluWnpffuqg3EmDtPM9/SjbaoszbrqYzFW7lq4xthFSYEbAAjgg7dPzqbNjV1tpRmx+0OTz9pZiceWAB0EwIZe1RJiAvv7SZmJHM2avIn1rqKxujBNFbEpv3JoHMGi3AinNrK3bZSTzPuRQqpX7SldJlbxEqZU0R+VU79o5EtGloQzBZWZ0kx3/Wt9Xj2iF6VDuEW8KbTgpc26giCZ6e1Ruxd9j+epnpqaBhmYEusydo2G30pZwndtgDTqTUklybROmIP1BFeyg4/Z2Pr4MbkXa1SONIZQwngekGiKjIm7/LgKL9sWrimMkRPB/kUlFDsLjFWzRJhVi5pHczO/vVKYra/AnmWzCbubmYJBjb/o9+KXqdH6/I8dSvTZgophAc78SaAiWgCWPzGduOO/P5daXh0CIPfyZbhX1dz3QH+8Bw2YS/mAYMeZjnrVWGr5nLLuV9sSZtilVjaSVbqR1qgrXIm7vbzK8hzHFG4LQdWQbnUDIHuD+1Zkw4yLAIP0i8Ouy7tpoj6x0Mchd1V9k+bfknstKGFhyJ1F19cUIBm2a/8AxyHe4hKkJEMO3uD607Eh3CI1GtLKQAFuZXJbkwg/5puoX+qI0rrwonQ/DGSA6bpuDV0SOOm56n2qMc8Ret1JU7K/eMsPk5XEa2uMQZYKeAx2O/YbmtDMFGM/zIW1NptA/eUXl+Bc1QSAe/p+/wC9TMuwyImeZlqXRdiCw3B/L6jj6UTqa3TxlN7XdVrz7AQiDvpnUdunSiNlN5mC+zPtmQ3BMjk/ei27huEKjC8qvkuwY+ZlgnvHX3ivLkIbnzxPLzcOu4SN0YrtAPaqAgDAjxCQ7TcQ5gWNwKAITbUYCzyTP5fSp87biamZWDNYFRNmSlmOqSfegU1F+YZi8PqdbaDmAI336n6Vp8TT3NbaKWVCAxAjf0/eqwQigGMLXKb2aidCzqPXt1+mw60ByMwtRxCGNiu7xI27aqC1xhq7kxG8TSdt2Wm40N8RTm+GtXDCOGB3ifLt6k7z2osj1+kyxs7BOYvItppHmAURpO4+k+tS0W77kbsr9DmbZ9kP0qtuGk/9Bi57pO0kDsI/evByPbdXH6TNtbaa+8oxDKvyme4A7e9a+ytqH7ztKd4nmCMsR3mZG/2NJxZQrem3mCxoAGRe4yMOsEx78UbKcXP9M8ApEJukMFPO3WtzY9yBlMWy9y3EW2uABeS4npsBSdJnFlcn6r/4i8TBCd0vvWxbBjcEgN/I9feiyEsxc8/P2/8AcwEvzArhCGZ8h/yfeh27Pfj5UzaLciCWsNpZjyrQQeleHLe3yJpazLSoBk8noOB7+tOAatifuZ6ywodQG6ssfRDPrJ2qhWA4+kcDQia6oNxAf7ST26n6dKXdi508JK6Rj8z7FY1EC6uNWkEdPt0rArE0JzhakGMT4T+KA7OU28pA3+oPShOo2mlFybUZ1BqW3MuxGFXTbVGZ9jejhfUU/FnVuK5iVcPMPmWG/wDcWDkid3HE9eKfuoUYbMByYVm66tA1BgB0/elg7Z7K9gEQfDYcIZ9KW7FhUXp8m3JNTkOL1aVKg7zI2IO/PQip8uI1dy7OPVWxNFYxjK41tqWdlIGoH0YcjnY96QuagAR1OW20KARRhuI0uCyEFhv699x9KpJVxa9xBgeNwZdZ1cgEDfjsTz1PFC6kgGCRBWxBFrW7FtPlVYhVPAJ/uO+wryH2UfHieMX4bF6DoeQrEE91MzO3pIoEYixCu4RmPlZbqcT+pgfcUeQAi1mDgxiMzi2T+IvA9dvypi5vYTPXFK3AFLAkk8gDv3n36VN8zIEuGLSxUfXjfrFaonuY4ynBsS10kyF0qdjvG59OlFj3MePEKvMLt5fJJJMT3/mmelfcwCQDCSRAUEKWHcisZq4HQhbjVHqU4i2t0HyB4XnfZo4kdzQ2PvHY8rE0eogs2d9Dll2iQCfvHI9qWfabmshbxGWHwC6dPxdXdTwCDsZIEAgnbnalObXeBBKen5mjznFqihSY6mntkBb7T2LSZMq8cDyZm8Rmera2NR7nYCs2EmU48WnxtQG9pemFZdLXpadxp+Ue4547U9cYAJq50VcsK4v4hN2xI1W21AH0ntBFIZbJ2dCv5+kWHF0RU8tEwSDI7GdS+p33H3+lY53Ahf48wmI6lljGgAhhAncgT+tBidsftY2IBxEdG/vDLV+CCpDAHfoftSc5VHDg9SXKAOWklv8AOr8T/r/kV0MTb8Qb5MYgsCpTjT8ME7lSYIG/1qYM+DJQ/SfE8oJPEpFjSIBkHcHoB7d6LEV3kpyDM7YmD4g6QGLAQRJJ/X6VaCqrxGAgDnqK7maW9UKdXcjgffn7UFEmzEPqUX6xVn2P/p2e6BvCqoP+4Df9adjx7m2zrZs2zQp9TIeDMA+Ke2boBt6jcI76dwPvFL1TDHYT7SAOfS3NOi3Hk+g6VGnAnFcktZhEalIO4IiPSsb5EJGI5mQ8SZTbw2GcIIUtIHMTuRPvVeDMcgpu5V6m9KMwqHenEcQV5WpbfvVgFmYn+pcb+HLTvARTBMk9KHIpPU6QYhaE3d8WbdsB2AaOZjf96F9OvpXXuk7KzCAWmb5lgx1Uwd/Y1ztxXviRem3xCFx+wVxpjhhvz3HaSTTUzE9wGBHEqKjcDcEal7al5/Ik/SmdG4A+IquW99R355/z/JpQnhxLbewKGdJnn9a9uYdTY5wVgKgduFEDrLNt+n603TgualC4SarzBhhQxDRCydugjbjjkVuTGQ0XlxlDRn2KwkJ1M9N4968/tSLqEWsclu2ECkkfYkfnW48iqlCeuBYm89xgGYRzoHEb8x1rHfIw+kPYa3S3Gys2xBWdz6TqA45BMTWsNgoQCZTibBKhJCpw0Egkb+m8ihWwbmqxBsSrFXRbtkpKADYiNydhPf39Kw4lyGiLlWB35ANRLlmPvXUvAFGYFYBG8TvuPr+VG+LHjIvgGPGnxshZyeDCr99bp1u+snoDwO1ex4mql4+vmQlsjijwJPDZlaRwpWB0iDz3JFPCbASO5TpfTx3Z5jS3iVILKNuytPPPl4qVncn2y31FY0GEs+Ik6gGQ7bgiJ9u3pU75zuvowXehRIn2IIMHcGeRwZ6wOPpQtmDC/P8An+8IH22OZIWlZCXKg/3Lt7al/cV5c240RBGY7qAuR+DoMM0FYEjcMCJHXmIocotaIhM6snu6jjAsjosqDPcDn1njeqNOoVAJDkL422gwvE4VXEceq7VRkQt3MTUMDE2Y4V1M/gHUCT9R09+KmwK2Kx1K9MyNx5M5/n2KdrhBPlB4FXotC/Mh1DEuR8SrCyCAOtevmT1fEY460l4OLgBXVAPtPXrE0QYjkTu/ivsx4kHxNt4W8Of06fELb6IVI+VTET60jUsXW/8ADOe+QbdsIZuaQJz2MItHYd6wwhFXjLD68HdB5C6h7itxHblU/WGrVOVIZgda6RHmOw8mMMLlzX2CKPc9AKFLuVInmbl79vBWAqjcDpThxDP0mMz7GG4ustz0pKOWeoW4VMf/AFDoSUdl76SR+lX7Fce4XJXM6DhcaUw9oX/ia9A3EBu4k8ntXJzae3LY/wDqN2FqMnhc83I1GTuBH60jLhbxBy7Fah39YTaxLMp1jTvsZnUDvP02pdKtVAzqPTHMYs4J82xI1A+vVR77/ajcWQZEJbl+OOl7XO07+npW4X2PfgynAw4vwYzxV4C2gEAwI99v3o8uW0vzFk73/eKmxrSQSSB1PTvUm5z3zHFOaIriU3MYu8GCRAbmO1N3AEGri0w7SCZHBqqOWC6jvBkACQBwOeO9PfU7hQlOfIzLVcQx8UNgWCyNgSFnfpPNLLkyIYyYLiMbbRdRhz0AImfXevKsMYqBLTOY/Em+44QRxqOn1O/FOX2jiGgLMFXiJcYAQfhOUCtGoSoMg9uRVWO1PvF3KziQir8ztCWLaDSqIF7BQBXPAvucwubiXxFlNvT8ZEAPyvAHB4b6GOOhrS1cXDDWpuZgYz4Typ0nqDurfX96NCRyJPGuHyK5dR3UFBcEqCdB9+9EWUmHRHEVHDYnDKEubESQ0hgQZ6+80RGN/EaufIi7QeIpuZ/fFwAuvb5Qa38riK3thfmch8yyx4pu6tJRSOkDTS30CEbrM8crObaPMs8UqrQykAxMc+9KTTsnRuHvRl2m+OptsJigwBB1KQCCNwQeojmmK1cGKhqD60VBhzPTn3jbw6LZ+JaEI53A4VudvQ7/AFBokYg7T+0xvmZ3AnzJzMz9t60iM0+Mu4+4mi8FYMXr6hhKpNxu0zCg+53+hrxF8Tq/i5Bz/wDiP7zpF1tjQZ69MzkDuZ++NzUqmTtLLDbTWzwPEB8W3dODuE9RA9zXkF5AI5E3cTCeG8idzrcQD36CusxvgS7Dj29zR4vMbWFGlAJHNb0OI4cnmLsbmyXE1ORLcD9KWd0aoWpj84ufDIiGBB2O43BE+4puBQe5Pn9vInvhzKGa4lxh5QdUH03p2TJ4ESiXyZp8c5uvPAPSpXMpxqZSMOitDcgEjaY/ipyDXJkmRFRjZ5h1pkRRakB51b7DzKCADwKnyKx5qYcJ9MfU9Q4IxEH8PB6x+9IXJRkzL8yNm0ysu/8AJFeaeorx8yeJxPI6KI1T9Z/WvCzVynFiF9dfWZ+9nih1RVJQMJJ/YVUmlO0ljzHqi2L5hvirMQ4ti0oULvtz/wA1uBByJWVoVFVnEHZ1JBB3g8URUDgznOpQ8Q27ca6Q7NJ2B9IpfXEA2xBg9wdz7VovxM2knief05M7bCtDcwVUkwfFraVGjfZd+5JE07HvLC45kG6lNzsTW5qQGQkXE/iHGqE+CPMWjVBjSo3mepkDYete23zHbKUkwPwzkwJ+Nc8ygxbUgESPxeo7T1rxPiJXq5przVomNMz46uhbdnvL/QeXeixmmMIdTnOaWoIeOTP/AHVqfE8IJjpDTt324FHjoipohGHvyZP1pbLU2PvDmc3MOSu7oT8nr3Xsf1pORQZoNTpGAxepQ28diIYe4pAajNl+LsLdtsjbqw+3UH3BrSbEITnmb5Hdw516g9uCAQAIJGwYfvW48itx0ZbogrZ1AFTRf6eWwLdxxEkos+y6v1aj53TfxBrzMfr/AGmpZqx+Vr5kI4iXF/NUGM+InIKMlYFMuCsA8RW/iBLc7atTew707Spue5Zpx7r+IrxOabFLMADbgb10upYOZjMwwtxrtxFV7hDEeVWbgx0FeLBTZImitvJlWIy50VdSOpH9ykfqKEZA3meFeJCzlBYh3JPYU7dQoQNpJszQWbyraf2A9u9KJjAKgV66QoeY7UsrHq0oF0uCzEN0jf8Aw1h48SPPkPPtuX3LbOFcbsqgMh32UaVYDqIAnsfSvAiTHIaHP7TxMzvKkI0CeQoaCe3O/tQemjNyJ5cjfEa5ViLwGm4xg8FyNUnoAOtJzYgASvEqwqf64F4hvOEFtATJJaO0gCfckflRaPGGNmZqQcaBF88mZ23ZuEgBG6dD1MD7kH7V0CsUuToR/icF/wCsNOqY49ulTjHt5lgybpVlltdcbxpILHgt1A9B3oMwO3iDsDHmHjDQRH09RU3JkYXa9SwYBWiQdt5OwFeDEcCEhYEgQHG39R0qPKPz9aNV28nuAxA4ES5gt3WAogRtxv71bh2bbMowYzW4dzsuaY9klVEGOa5Fkzmsa6mUvuWhZ+e4qzzHLHY8zEfWnoBf7Ge0/uY38TYZdaC2bSjoi/mJP5k0oczxEJtiTv7/AG6UXiZOSZ7nNy9ea63BGkJ+FUHCj8zPc1ZjQbanrlWLEqB00g14EgzwirGLP2FOxmbPsFuYPTrXsnHM2dD8L5Siot3lm7/h9v5qJjuPMBzNQlsDjal1xMEstXoaIrwMapPRi/xhbixfH/1z9QQaBP8AUH3lmj41KfcQbwOoGGO3NxvyCin/ANRv6T2rJ9Q/c/3jPMsQUtuw5AMe/FZ2ak6izUR5FiS6Orb6GgHqZE71PmxjHmoeZ7UKB1G2DFAZOsS5laZyxLEBiRA2gLtz1o01LYxSzo4goXqE5H4btQLrkv2U7KPUx831qlM75B3UzPkK/p4mnw6gbKAPbas2jsyMsfMsvWluAq4DA9xNGVHiarEHiYLF5Iq3nQMYB2kdOYrDqivFToo9i5HH5Eot6dRhj29hU665viAc5scTHZzIhAdh/wBV1MZsXG5GNCH5VaBdV4AAYd570OSz1M9PcKuGYzOGQkBF8rmIkccfY70FndI8qjGNvf1hGW5+5W45RCYkbcRzx3O9CzlXBg4yagmVZw/xBx84Y7kySUB5P+z/APRo3bgzcPuye6R8WZsyXFQAfKGM9TrDj7BAtHpv03KtT3+0WLmjq0GDpVDywHlOsbT/ALo+gqgvx1IVFmMcqzd2tquw06UETx5d/TZY+ppDMQZZihGHxpJ4AhSBEiJEbb7cdKYDPOI2sYxndQwEpMECPwkbwe5J96RkoCeRAW5kM9zGEjTtqJ52kRHTffeKUeIJW22xRbzQlbjaR8hMSx4DdSePMduKatE8xgxqIuxGfvckQBuD3gkueD6GKa4FRqiqqf/Z"/>
          <p:cNvSpPr>
            <a:spLocks noChangeAspect="1" noChangeArrowheads="1"/>
          </p:cNvSpPr>
          <p:nvPr/>
        </p:nvSpPr>
        <p:spPr bwMode="auto">
          <a:xfrm>
            <a:off x="155575" y="-1417638"/>
            <a:ext cx="4572000" cy="2962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mylittlenorway.com/wp-content/uploads/2011/07/cloudberry-season-2.jpg"/>
          <p:cNvPicPr>
            <a:picLocks noChangeAspect="1" noChangeArrowheads="1"/>
          </p:cNvPicPr>
          <p:nvPr/>
        </p:nvPicPr>
        <p:blipFill rotWithShape="1">
          <a:blip r:embed="rId12">
            <a:extLst>
              <a:ext uri="{28A0092B-C50C-407E-A947-70E740481C1C}">
                <a14:useLocalDpi xmlns:a14="http://schemas.microsoft.com/office/drawing/2010/main" val="0"/>
              </a:ext>
            </a:extLst>
          </a:blip>
          <a:srcRect t="14206" r="35902" b="5579"/>
          <a:stretch/>
        </p:blipFill>
        <p:spPr bwMode="auto">
          <a:xfrm>
            <a:off x="2362200" y="3214862"/>
            <a:ext cx="2485190" cy="20150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117321" y="3255356"/>
            <a:ext cx="1620957"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Cloud berries</a:t>
            </a:r>
            <a:endParaRPr lang="en-US" dirty="0">
              <a:solidFill>
                <a:schemeClr val="bg1"/>
              </a:solidFill>
              <a:latin typeface="Comic Sans MS" panose="030F0702030302020204" pitchFamily="66" charset="0"/>
            </a:endParaRPr>
          </a:p>
        </p:txBody>
      </p:sp>
      <p:sp>
        <p:nvSpPr>
          <p:cNvPr id="30" name="TextBox 29"/>
          <p:cNvSpPr txBox="1"/>
          <p:nvPr/>
        </p:nvSpPr>
        <p:spPr>
          <a:xfrm>
            <a:off x="7967078" y="4473557"/>
            <a:ext cx="1106393" cy="369332"/>
          </a:xfrm>
          <a:prstGeom prst="rect">
            <a:avLst/>
          </a:prstGeom>
          <a:noFill/>
        </p:spPr>
        <p:txBody>
          <a:bodyPr wrap="none" rtlCol="0">
            <a:spAutoFit/>
          </a:bodyPr>
          <a:lstStyle/>
          <a:p>
            <a:r>
              <a:rPr lang="en-US" dirty="0" smtClean="0">
                <a:latin typeface="Comic Sans MS" panose="030F0702030302020204" pitchFamily="66" charset="0"/>
              </a:rPr>
              <a:t>reindeer</a:t>
            </a:r>
            <a:endParaRPr lang="en-US" dirty="0">
              <a:latin typeface="Comic Sans MS" panose="030F0702030302020204" pitchFamily="66" charset="0"/>
            </a:endParaRPr>
          </a:p>
        </p:txBody>
      </p:sp>
    </p:spTree>
    <p:extLst>
      <p:ext uri="{BB962C8B-B14F-4D97-AF65-F5344CB8AC3E}">
        <p14:creationId xmlns:p14="http://schemas.microsoft.com/office/powerpoint/2010/main" val="237250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Arctic</a:t>
            </a:r>
            <a:endParaRPr lang="en-US" dirty="0"/>
          </a:p>
        </p:txBody>
      </p:sp>
      <p:sp>
        <p:nvSpPr>
          <p:cNvPr id="3" name="TextBox 2"/>
          <p:cNvSpPr txBox="1"/>
          <p:nvPr/>
        </p:nvSpPr>
        <p:spPr>
          <a:xfrm>
            <a:off x="762000" y="1676400"/>
            <a:ext cx="7696200" cy="4093428"/>
          </a:xfrm>
          <a:prstGeom prst="rect">
            <a:avLst/>
          </a:prstGeom>
          <a:noFill/>
        </p:spPr>
        <p:txBody>
          <a:bodyPr wrap="square" rtlCol="0">
            <a:spAutoFit/>
          </a:bodyPr>
          <a:lstStyle/>
          <a:p>
            <a:r>
              <a:rPr lang="en-US" sz="2000" dirty="0" smtClean="0"/>
              <a:t>The </a:t>
            </a:r>
            <a:r>
              <a:rPr lang="en-US" sz="2000" dirty="0"/>
              <a:t>A</a:t>
            </a:r>
            <a:r>
              <a:rPr lang="en-US" sz="2000" dirty="0" smtClean="0"/>
              <a:t>rctic is in northern Canada, Alaska and Greenland.</a:t>
            </a:r>
          </a:p>
          <a:p>
            <a:endParaRPr lang="en-US" sz="2000" dirty="0"/>
          </a:p>
          <a:p>
            <a:r>
              <a:rPr lang="en-US" sz="2000" dirty="0" smtClean="0"/>
              <a:t>Some Inuit moved inland in the summer to gather food like berries. </a:t>
            </a:r>
          </a:p>
          <a:p>
            <a:endParaRPr lang="en-US" sz="2000" dirty="0"/>
          </a:p>
          <a:p>
            <a:r>
              <a:rPr lang="en-US" sz="2000" dirty="0" smtClean="0"/>
              <a:t>Inuit </a:t>
            </a:r>
            <a:r>
              <a:rPr lang="en-US" sz="2000" dirty="0"/>
              <a:t>collect cloud berries and mix them with seal </a:t>
            </a:r>
            <a:r>
              <a:rPr lang="en-US" sz="2000" dirty="0" smtClean="0"/>
              <a:t>oil, reindeer </a:t>
            </a:r>
            <a:r>
              <a:rPr lang="en-US" sz="2000" dirty="0"/>
              <a:t>or caribou </a:t>
            </a:r>
            <a:r>
              <a:rPr lang="en-US" sz="2000" dirty="0" smtClean="0"/>
              <a:t>fat, </a:t>
            </a:r>
            <a:r>
              <a:rPr lang="en-US" sz="2000" dirty="0"/>
              <a:t>and sugar to make “Eskimo ice cream.” </a:t>
            </a:r>
          </a:p>
          <a:p>
            <a:endParaRPr lang="en-US" sz="2000" dirty="0" smtClean="0"/>
          </a:p>
          <a:p>
            <a:r>
              <a:rPr lang="en-US" sz="2000" dirty="0" smtClean="0"/>
              <a:t>In the fall, most of the animals went south, to warmer weather. Some Inuit moved their tribes to the shore in winter to hunt sea animals.</a:t>
            </a:r>
          </a:p>
          <a:p>
            <a:endParaRPr lang="en-US" sz="2000" dirty="0"/>
          </a:p>
          <a:p>
            <a:r>
              <a:rPr lang="en-US" sz="2000" dirty="0" smtClean="0"/>
              <a:t>Some people call the Inuit, </a:t>
            </a:r>
            <a:r>
              <a:rPr lang="en-US" sz="2000" i="1" dirty="0" smtClean="0"/>
              <a:t>Eskimos</a:t>
            </a:r>
            <a:r>
              <a:rPr lang="en-US" sz="2000" dirty="0" smtClean="0"/>
              <a:t>. It means “meat eaters”. The Inuit prefer the name </a:t>
            </a:r>
            <a:r>
              <a:rPr lang="en-US" sz="2000" i="1" dirty="0" smtClean="0"/>
              <a:t>Inuit</a:t>
            </a:r>
            <a:r>
              <a:rPr lang="en-US" sz="2000" dirty="0" smtClean="0"/>
              <a:t> which means “the people.”</a:t>
            </a:r>
          </a:p>
          <a:p>
            <a:endParaRPr lang="en-US" sz="2000"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85265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dnr.wi.gov/topic/fishing/images/species/northernpike1.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2" t="11956" r="3598" b="9404"/>
          <a:stretch/>
        </p:blipFill>
        <p:spPr bwMode="auto">
          <a:xfrm>
            <a:off x="5653336" y="34470"/>
            <a:ext cx="3367394" cy="10024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1" y="2629120"/>
            <a:ext cx="28860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California</a:t>
            </a:r>
            <a:endParaRPr lang="en-US" dirty="0"/>
          </a:p>
        </p:txBody>
      </p:sp>
      <p:pic>
        <p:nvPicPr>
          <p:cNvPr id="4099" name="Picture 3" descr="MPj04064550000[1]"/>
          <p:cNvPicPr>
            <a:picLocks noChangeAspect="1" noChangeArrowheads="1"/>
          </p:cNvPicPr>
          <p:nvPr/>
        </p:nvPicPr>
        <p:blipFill>
          <a:blip r:embed="rId4" cstate="print">
            <a:extLst>
              <a:ext uri="{28A0092B-C50C-407E-A947-70E740481C1C}">
                <a14:useLocalDpi xmlns:a14="http://schemas.microsoft.com/office/drawing/2010/main" val="0"/>
              </a:ext>
            </a:extLst>
          </a:blip>
          <a:srcRect r="19989"/>
          <a:stretch>
            <a:fillRect/>
          </a:stretch>
        </p:blipFill>
        <p:spPr bwMode="auto">
          <a:xfrm>
            <a:off x="6490404" y="973865"/>
            <a:ext cx="2348795" cy="2352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535633478"/>
              </p:ext>
            </p:extLst>
          </p:nvPr>
        </p:nvGraphicFramePr>
        <p:xfrm>
          <a:off x="373080" y="5715000"/>
          <a:ext cx="8229600" cy="1163644"/>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cool summer and wet winters, sometimes snow/ </a:t>
                      </a:r>
                      <a:r>
                        <a:rPr lang="en-US" sz="1300" kern="1400" dirty="0">
                          <a:solidFill>
                            <a:srgbClr val="000000"/>
                          </a:solidFill>
                          <a:effectLst/>
                          <a:latin typeface="Berlin Sans FB"/>
                        </a:rPr>
                        <a:t>h</a:t>
                      </a:r>
                      <a:r>
                        <a:rPr lang="en-US" sz="1300" kern="1400" dirty="0" smtClean="0">
                          <a:solidFill>
                            <a:srgbClr val="000000"/>
                          </a:solidFill>
                          <a:effectLst/>
                          <a:latin typeface="Berlin Sans FB"/>
                        </a:rPr>
                        <a:t>igh mountains; </a:t>
                      </a:r>
                      <a:r>
                        <a:rPr lang="en-US" sz="1300" kern="1400" dirty="0">
                          <a:solidFill>
                            <a:srgbClr val="000000"/>
                          </a:solidFill>
                          <a:effectLst/>
                          <a:latin typeface="Berlin Sans FB"/>
                        </a:rPr>
                        <a:t>s</a:t>
                      </a:r>
                      <a:r>
                        <a:rPr lang="en-US" sz="1300" kern="1400" dirty="0" smtClean="0">
                          <a:solidFill>
                            <a:srgbClr val="000000"/>
                          </a:solidFill>
                          <a:effectLst/>
                          <a:latin typeface="Berlin Sans FB"/>
                        </a:rPr>
                        <a:t>ome </a:t>
                      </a:r>
                      <a:r>
                        <a:rPr lang="en-US" sz="1300" kern="1400" dirty="0">
                          <a:solidFill>
                            <a:srgbClr val="000000"/>
                          </a:solidFill>
                          <a:effectLst/>
                          <a:latin typeface="Berlin Sans FB"/>
                        </a:rPr>
                        <a:t>flat </a:t>
                      </a:r>
                      <a:r>
                        <a:rPr lang="en-US" sz="1300" kern="1400" dirty="0" smtClean="0">
                          <a:solidFill>
                            <a:srgbClr val="000000"/>
                          </a:solidFill>
                          <a:effectLst/>
                          <a:latin typeface="Berlin Sans FB"/>
                        </a:rPr>
                        <a:t>land; forest; inlets (small</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narrow waterway) and islands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pine, oak, maple, giant </a:t>
                      </a:r>
                      <a:r>
                        <a:rPr lang="en-US" sz="1300" kern="1400" dirty="0">
                          <a:solidFill>
                            <a:srgbClr val="000000"/>
                          </a:solidFill>
                          <a:effectLst/>
                          <a:latin typeface="Berlin Sans FB"/>
                        </a:rPr>
                        <a:t>redwood tree, </a:t>
                      </a:r>
                      <a:r>
                        <a:rPr lang="en-US" sz="1300" kern="1400" dirty="0" smtClean="0">
                          <a:solidFill>
                            <a:srgbClr val="000000"/>
                          </a:solidFill>
                          <a:effectLst/>
                          <a:latin typeface="Berlin Sans FB"/>
                        </a:rPr>
                        <a:t>buckeye trees, grapevines,</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willow,</a:t>
                      </a:r>
                      <a:r>
                        <a:rPr lang="en-US" sz="1300" kern="1400" baseline="0" dirty="0" smtClean="0">
                          <a:solidFill>
                            <a:srgbClr val="000000"/>
                          </a:solidFill>
                          <a:effectLst/>
                          <a:latin typeface="Berlin Sans FB"/>
                        </a:rPr>
                        <a:t> </a:t>
                      </a:r>
                      <a:r>
                        <a:rPr lang="en-US" sz="1300" kern="1400" baseline="0" dirty="0" err="1" smtClean="0">
                          <a:solidFill>
                            <a:srgbClr val="000000"/>
                          </a:solidFill>
                          <a:effectLst/>
                          <a:latin typeface="Berlin Sans FB"/>
                        </a:rPr>
                        <a:t>tule</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mule deer, elk, pronghorn, quail,</a:t>
                      </a:r>
                      <a:r>
                        <a:rPr lang="en-US" sz="1300" kern="1400" baseline="0" dirty="0" smtClean="0">
                          <a:solidFill>
                            <a:srgbClr val="000000"/>
                          </a:solidFill>
                          <a:effectLst/>
                          <a:latin typeface="Berlin Sans FB"/>
                        </a:rPr>
                        <a:t> woodpeckers, </a:t>
                      </a:r>
                      <a:r>
                        <a:rPr lang="en-US" sz="1300" kern="1400" dirty="0" smtClean="0">
                          <a:solidFill>
                            <a:srgbClr val="000000"/>
                          </a:solidFill>
                          <a:effectLst/>
                          <a:latin typeface="Berlin Sans FB"/>
                        </a:rPr>
                        <a:t>seals, clams,</a:t>
                      </a:r>
                      <a:r>
                        <a:rPr lang="en-US" sz="1300" kern="1400" baseline="0" dirty="0" smtClean="0">
                          <a:solidFill>
                            <a:srgbClr val="000000"/>
                          </a:solidFill>
                          <a:effectLst/>
                          <a:latin typeface="Berlin Sans FB"/>
                        </a:rPr>
                        <a:t> </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4" name="Left Arrow 13">
            <a:hlinkClick r:id="rId5"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5"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4101" name="Picture 5" descr="MP900262774[1]"/>
          <p:cNvPicPr>
            <a:picLocks noChangeAspect="1" noChangeArrowheads="1"/>
          </p:cNvPicPr>
          <p:nvPr/>
        </p:nvPicPr>
        <p:blipFill>
          <a:blip r:embed="rId6" cstate="print">
            <a:extLst>
              <a:ext uri="{28A0092B-C50C-407E-A947-70E740481C1C}">
                <a14:useLocalDpi xmlns:a14="http://schemas.microsoft.com/office/drawing/2010/main" val="0"/>
              </a:ext>
            </a:extLst>
          </a:blip>
          <a:srcRect l="11765" r="18039"/>
          <a:stretch>
            <a:fillRect/>
          </a:stretch>
        </p:blipFill>
        <p:spPr bwMode="auto">
          <a:xfrm>
            <a:off x="4490552" y="4004733"/>
            <a:ext cx="1701253" cy="1615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C:\Users\sselk\AppData\Local\Microsoft\Windows\Temporary Internet Files\Content.IE5\CQ863XZD\MP90026289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6704" y="1162742"/>
            <a:ext cx="1418095" cy="2137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13" y="2629120"/>
            <a:ext cx="24018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72316" y="4023747"/>
            <a:ext cx="1039067" cy="215444"/>
          </a:xfrm>
          <a:prstGeom prst="rect">
            <a:avLst/>
          </a:prstGeom>
        </p:spPr>
        <p:txBody>
          <a:bodyPr wrap="none">
            <a:spAutoFit/>
          </a:bodyPr>
          <a:lstStyle/>
          <a:p>
            <a:r>
              <a:rPr lang="en-US" sz="800" dirty="0"/>
              <a:t>http://www.nps.gov</a:t>
            </a:r>
          </a:p>
        </p:txBody>
      </p:sp>
      <p:sp>
        <p:nvSpPr>
          <p:cNvPr id="7" name="TextBox 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9" action="ppaction://hlinksldjump"/>
              </a:rPr>
              <a:t>Click here for more</a:t>
            </a:r>
            <a:endParaRPr lang="en-US" sz="1000" dirty="0"/>
          </a:p>
        </p:txBody>
      </p:sp>
      <p:pic>
        <p:nvPicPr>
          <p:cNvPr id="1026" name="Picture 2" descr="https://encrypted-tbn1.gstatic.com/images?q=tbn:ANd9GcSmVtwdIAb5SeA96fBaO9ojMnBYtQYe8vt9EYhuXJggzw_SyfQ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64" y="973865"/>
            <a:ext cx="2205036" cy="151342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SEBUUExQWFRUVGBsYGRYYGR4eHhwgIhgeHiAeHR4gGyYfIBsjGSAgHy8gIycpLCwtGB8xNTAqNSYrLCkBCQoKDgwOGg8PGikkHyQvNCwsKSwsLDQsLCwvNCwqLC0vLCwsLCwsLCwsLCwsLCwsKiwsLCwsLCwsLCwsLCwsLP/AABEIALgBEQMBIgACEQEDEQH/xAAbAAACAwEBAQAAAAAAAAAAAAAEBQIDBgABB//EAEYQAAIBAwMDAgMGAQsCBQIHAAECEQMSIQAEMQUiQRNRMmFxBhQjQoGRUhUkM2JykqHB0eHwQ7EHFlNj8dLTRFRzdIKT4v/EABkBAAMBAQEAAAAAAAAAAAAAAAECAwAEBf/EACsRAAICAQMDAwMFAQEAAAAAAAABAhEhAxIxQVHwEyJhBJGxcYGhwfHRFP/aAAwDAQACEQMRAD8A+0Nu1iffVbmSCGwcAZ/18azhRyglmgM6MSP6pKkxwPE/TVmw3ZrDtJS3kk8SOVByROCI8865tzZBarsdbou1MqhIbIn5x5POlm22FUAAs+Ye4sZBmCnMQR3aa7elDSeSMgSQeMzq56p4A+nH/J1ucsrzkrqVXVRALH6/T/LVX32AWmRPPtn9vfjVfVt7aqqvxMSB/dP7wY41bSRWAujIwPkf9tDN1YetHrb1mQlBMR+vv+mq+nbqo6qxHa2R9D8jkRohkX+jzxPJHmORnS7c9LpU1lb4Lrj1XMGQvlsD3A51n3sokqyMdzVqBTCyYxB/10mSjuGqEEsoObuV54GfI0Tu61tB27lJLCZmJa0fpopdyiopwqxiSYGMf7e8gaVtSeWK4rud1HqS0lUEkF+0fWCRJ4HEScTHvpDv+osKYqrdiGgT3LwSo945Bxj56Zblr1N0gCDGbokQSPEHNvPzGq6G3qiutXPptcr0rsDAtcCTLYAj+sfbS6i3MOOBbR6/VqbgJTU+m0FWINpmYAYYBxwf89aattLhkxz/AI6V9G2Ios1oYrUY1ADMKTkyCSB/z306auJiPHP+WgoKnZk8FVGqV7TBgCSPGPOuaoWgqYyJ+Y1ZVog4Pw8Rpf0/bGlYhMqoIHOfnzzovCSG6nvVesCiJ5hgrH2kE/qY8aD3m59YoVeFDgG4wGzkY5JWYiMjRu82N4a4DJUgA5MLaZMfM/tqqltQKZpklgCAGgSO4ESBjBzOtJJqg3gltzYVpXA9vP0E/WNVVt8aSkAEgkqAOZGIHzPOjaCw/H5BAmeCQYPzETqW7FywMZ5AmD8gccTnxpFFLNhvuZ3bbSrU3DP3WAFRItIlYOPk3ke50y2vT2phmqGblWVHdBHMfIgnOjNkBTJjN7Fj8scfqdQ6qjsj2GDBgRz2nz9YP6fPRaTQbt5LzvFRQZkcCPOMD66qq9U4gSDHmOfY/wCH10p6ZQdEUsoCDIk8dmSZH8QgfI6963uilNnAaFUE8AZI+R+E5+Whue2kLiz3cbmCCSFukZPtB50ufrZ+/JTd1BakrySIXmZ5AMa9rbU1ttU7lLqWAJwO4CII5E+dB7bpPqpQf4iCtG4gjtBUticrKkZ8E6lGIjbuzU0Ly657b8/SMfvpju92tNCx4GldXf2/R4UAfrnnH+2rKh7Svss8+0+/I1eOFRTDasr329ZSi8F5g4jxg5n30EeoOXMfkkcGJgd30jMaIf4veT48SZH0PJ0JUgB2OQTiRmeOT7DQSrgLmqKN07tWX+qAbZNzQeSOInOPfTvZ1YXBN0yZ8Yz8yAMDSNHKl4ktCgMBPgGT4xxA1Fd9PcwtUkkjOW4xGfIxqiRJSXL5HO76sotLFQG+FueDEQPn9cxq9t5hLVJutyfPvx5B/wAdINpW/nCi0zTNoGCCTBBxwIJJ+eiuo1gKokQE7meIhf8AWR50OppTwxp/K5/gP91v9NdpH9/P/vf3hrtaiW5+NGiqdPm6xoJe4zkTEEfQjn56rG3poxNq3G3t8/tJk/QaT7jrgVGqMwlCpy2Y9o/hu8/poR+rWm8gGCCoxI8YnxHkHSuZNzj2NAOrAXEq4AznEziIOQPOqa26K1VYG4FS3y58+2PPyOhfv6tFRQGuUSzYgZuknLFflkjSzf1+xCjg/EnOCGKtBz4JP7aN2ZyaLt31MuwZYPpghTxF6i4jBPaOf0Gr9j1G5hb2raBLHKrGJwMmPr3aQ7eh6jLTBiwMCRgjywMfpnzOi+pb03FQ0NTtkY/KwnMc2grz5OlpsWM+rZp9puWZwSpUCRJj6D6zkx4Eao31RmpMiGwtJVmHlWmIuk58SJ0i2PWg10WMnGQSbfN3PaWaAMfCT51Kl1JHXi5mi1F+M5BFoPaBIg+cHWark6k0+Mk61c2qPK8qPzSwLQvJPt5FucZ0TtK/YtQsCW/ESkeACMY4uxEwYjHuVVas9TcUrSWaoHRlANqECSDxgGBceTmeBo4KtKkqt3OtMCFzIugQPLFuSDA41jnarKGLb5zMZBg8449/ef8Atqe36kWkg8YzOSJ/5PGNKdvTJZVa67F0x7kng8H35x89FI7sQqwth5Awe3iOTnOtRozb5DaG9vdplVgAeS0CSY8fr7aJqmWUZF0EAn5fm+UiNJE3ltwUyoTM8YkEA/4QR4517XFRS0t+IxgCeAFK/T2P66DvgZSpZHVXqvZeJNxtUKJ8xj/LUq+6QIue0SMkyCPeOI8/tpBu96QloAsRQRAAIaY59jkke0aEO7LLTYMyoDkzxEXEj2yP30aHjqWa3+UZUn8vgec+W9ojVVDctDEQSGMhRcCLZgcfLOdZit1KMF5PqAEkErOceJEx40Rt+rWIO5WRVJkTwB8ZnHBKxHMaV3yUjJdR/R6hm0mCvMwMRxzzq1eoCAQe2J9xlv8ATWdpbi0ta1wIUzIPMYEiOB/31ChvQ9NQBHbMf2biFH7AaGUBS6Mc/fSZMjDYHHgGfpnzoht2QyzJBFgxmTH/AD99Zk70PgeRdJMgEjj+0YA1Kl1AtUUCO2Td4kAGD7+P20M2Kpj/AKhvFuFNM4DEA8Dhf3YH9hqJuYFT3EzxBGT7H5eTrNVepg1Bb2rPvEwIH+ZPvMedG7HrQtaqxjifmQYKheZ8CTyJ403I6kr5C69BkC3twIqKuMnj3wPb5SNWru1+E9pUkqRiSRnBH8J86ArdVcC5SzNlhcDFt0QIHcSI7v6o0DveqAsAYJBZlB/iMAC4+T8/aNasiyaXUcbbeqzAstyliPii3B9vPiPGqNz1A3uyrgJBF0D5Z8ggiNJTW+LxTiGfgFouXxJM4P8AtoLadVUraW7e4qTxMgQxHi7ieNPFC7rwOKbEKG8uzMLcG5hAUZgkAc/LRz7gVVjsVswZ/wAYiYnSWpUNOBIlBFpJwQPB4ggzqP32zAi6C3pwY4nE/MggfI6dmi65D03BFwLEi4ucjOQojjMZ4+c6rp7yXDN3eAJEzkyI+cce2k4rqRbdaxwWP5RJgSAeQbtXbWqvcRIRQ4B4ZoMQDEiXJOfY6aqQm63gadJ3UOajGFYkzAwAO43eBOMaGpPUqVzaViELCCwI5UGcEwSSD7jQDdQsKqrgKgYQRd8Tq3aJ/KByBJmdF9D3pYO0WwrVMz3ZgMwn4o5HC/TSMKd0jafeT/F/gP8AXXayv/mOp/HT/Yf667U6KX8ltShTqG6n6shC/iXWYYqwwSpPHtzxofo/Rkqs9Ikq1xuW3uhZ7jd74GODHIOJ9L6iKNCvSZHplSXUAXY5WIIY1CZOZmOAsDR7bf0oHLfGoBiVkEz57VIXuzljnOjRy1GNPnuG/fBTVqbrkAwvhVk2hfMWiSZ/XWfbcrUW9UJLD4AQ0m4xBgEgjMH6aLLI4q1LUULc3zyckkcqZ86U09q1QWl4MLfCyyrabhAAMlQYIAIwsSTqiSJzk5uvsOKVMAFXFNmIeoO4qIHYADcsMQCS3shjxpF1mupMWWiWJ7zDEicyQw/fNwMar6p1JjuHBaLPTCoRHauGMmIBcHA5UA/m0H1WstSoptjy73HPzg8sSObuCP1dKuSzeKQ62mFQ1HNNHNzkAHIUGDk8DxgAfrF22CqQy1EqMO+5Hg3DEIplWXAF558nEaX7D7RepWUXrTLNYAq3WobcuuQWYwB3BlgkTJmVJA7tNW9VbFJkdAZAILNN/qxnPvI7eZv5HTiqaH2x6kthQ0pqQWYozk+8MQoySYBEr59xr3fbo0u4LUEAKF7LoliVAg8nhhggg6X0hY1VKDKEntUC5iwbKgGeFlSyiLnBM5Gm+z2NUqr1wvqRJS4szYJCyMQGBIAyPlxpaK8wVLP/AAmtdqlNX9OorQwLMFukYh7GMFmypBOJEDQe3r2LU8fCEHJLZuHAgZ+Z50v3m9KN3OUhQTFw+GYJ/QkGfBAzA1701byagusRye3Eiw2DGIuM6eqRHUnbxyF7moKVPuKwKxAAOCt2ceRJH6/TVu66irV7lAK0wzBgJDmZMmMRBGPcaTbbZtVLNVZirKCvAKmS3MRJafrjUkry7BgLiEvAbCC8sWz+YyMDAEE6XqLFNp9i6vRJW5ohipKksCeSe3BCwpMnQW53S/hlbjAAFwiJlvyqTwQOTyNR6hvMsAWMoHEr+YDMzmJPmcGdLzvfVva+WcnEZMZK+ALYHyED20yVhpRwgs7+QjEkBQFvnkkmWIOAIMfpoHbblrWJBDVGdTESFDTkcwef2jQNdwFo3cKxJ/VQoHuwkEQdQoVnFWLThlPuMkGefbH6aZrAhrKW+spF2OQsgCSSFWPpySdD7Tf2mCQAxAkxmbTI+U4n66A3HUQSwgZDRPgArj5jJzoV9wSQQDFpd5HAAgQJ4IgxpNoWzQNvmKVMiAqk+BCye39/lxqjY7oEC0EhvVPxc4EAtGMcnxpGvUiaVZfLrb3GAc4K+/8AlI0yoMKbZkLTUzmCQVwqrOZ8sOBmDpaqwq2WU92DSBtN0TKiTDCYA+cjHPbOrdo8uWIEUwVCgmyQo88m0eeSS3tpD0/eBUJksAqszebbSQPkZjP1026dt7dtTNQQzYVeD3Ldj3Pn6nRqkC7GFbqBUFxLPNqtMAmIY+AAOP20HuKBp01vIVlEWk4iSSYHdd+kamTcHFRQ5JUBSCICmbBmDxJgxI+mo7+uWVrAbuZwADhcTJ4PExOlRRZRVu9wRtKovVnVpmRxGPbgz486A3BYU0sBAZFBDsAe7uLCBg5x7xoGslEq9JXqAlgO5QSwtxCgliATMz51ZRKvTQCorozKA1wCi0AAHMqWGCGzqsVQZJsfuallwYksoVmxwJtkAD4h58z8tL7/AMXuckwDkYPDYJHEkftGp7Yq9MMp7VUiPzT5HuAAe0idSWkEqGZc+qwVOBgkEkAZRnExzgeNGxdt5OpBldLgxJHFPBAaSSQR5gDHgas9dvQFyle8x/mMm74SZOSJ/XXhqGpbVyFIK3RyTCnECQsySJj6aL3mzto0z3KTLG1QSJgKSDgCSTEeIOl3JlFFVgVqjuxNsrTJcJEgwBAMnkyo58jTfo7VAxcIGQMimSfhA7gOJUGJByTjg6X0d8pmkwVZLFqMHBDGXmZYwqzJxwAI0yfeSjFxahqUwQZBC2XTETlVuAPAx40rZSGkktwt+8j/ANSp/wD1LrtZb+U0/wDy7/s3+uu02wX1F2PoW26qXqMtsjbsKfqlfhcyLs2sbRJ4GVSOdNOndWXdrTYI3ealrlhkKtrXCfJGCcRmcnV1T7OK9JkKELUJbtADAlLbkxb2rCyfAPJM6H6f9n1oCki1HK0kemtwW0mqwBIgSf8AbWwiPpuvgB2fTtwC0lQCh7bRCkMYaoSbTTgBgQZJzGNC9Bo+nUq1m9NWarC06h8kGEvYwDdc3MkL851oNi5p06ihVBUMadN5+Edqce6icZzpS+4FlU3UWis9Kl95AscKoZ2m3Buxcw4p5k6RStm09JKhB1rpb0qztV7y/ctW0IzLdkuQWBa6FUgyVEYBWFm2rCp2i5AxgsZBacn08Yni8Ag/lgKum+7r/fVSoWWltpIooogNDBfVccS1UW01Np7biPZVUerczUfULURarEiQpQBSJYTckWqoJAjE5NQ6it44CekhVKuoVUKXARIUsbQbROQpXuEwSfbWpq9Jb1Gol2qBGUtUgKcqLluH5wMlyCQpA5MaX/ZrpcmAaTVEB9K9SQpp1CLv7CvMmPiMZ5026nvpoopFYRKs9Sw4z+I7gEMgi5bSFJ9iulbyMtNODbKdtt3NNWVx6ZQFB6YDSysYukEAsFFoAYyt1wJGiqvUa1MtUkQjhPhyVIJgNbcwvm0LHgjGodKRDcblK0VQkKQfiBC2kkDkBp5NoEyMzFJloogwiUJIkmbacqCT3GO2Jyf10lodObju/BnhKuWLswM8Elo4UT8PgmPHnVwrtSU0gQzTChFgs0rTA7h5LBsfwt76v6V0lqVaoqU2Co3bWKgA2gtgA4Hc2Y/L50TRpMtNxTqCozWWu2LRUWS5bFs5IBMiBHjTyl0ILSfUoodKaitT1FZUdHYCRki0BSs9pgXx7H30p6fvj6zBgQ5W975ulsRlZVQZx5kfLWgq0y23p1JFR0DKXVXuFqPahLWsxDdxBiYGBOqqG1elv2b7uBRrBsoLiysyLaQy4W4tUKAAmJkjt0sXyy70EvamJK7+om4qrWhLaaBiswL1UqABKk9qz7EnVabQEVAWwrFSV5K23Ejz8Sxxxo7rnSXp9NFq1Cg9OJgSSwtJAnCHtw3kkYgkJ6hc1aIJdvUNOIi9jKwCeRIMg/76cm1SzyKd9KLTvU/04/XvmB4PJMc++rUosiq0hgxcMoIxzALcFguZHGm266xT3Iq0ajsalJgoqsCVa6RZT+H01nAI59POGXSSpQW+oqAKFuIxkC1454BkD661iSUYlhcCEYYBHeJwC+VJI4/rfONV9RrBVIhgWpEiVmCLV/uzP0B0Z/IUU0YdhiSxNgaPmSJMEnAjE86b9c6SyEFldwqILpCq2CYuMi1gBOdI5qyj0XtujNsGq2AMVGfihogkhgDH5cYybdFdZ3RqKKQABg2QchB8QbOGYSwnyGHmNRp7MeopcogVbUAqK3C4+Et3fXjVa0RWa4VaIdh+VXlm5Vixp5YCZn3+el3ITbJWUUXV0dTPd6bFvZASP3Zsx7RrU0QWqgs3bShQeQTGSDyCEgT5zqra9IqCqLpt9PsKBSCQ2QZIPAPjjWj6f0YBcghi7sWWGwGMZHBGPHjS+oroy0NTsJNwaawXkkjEeAQBNpycSZ+WlG5qG4BSyOO1DTBySSJYcEE/CeZ8ad9Z26gtTtIMNElRcRkngiD8WT599U/Z/ZmpXCEqxYlhPypgEjAMXT3eCy6O7sVjFp00Yrr26DMWEKfTX4J7CCxJg5BPMD2132d76aKFYQ1RoAMsJEgkcWKs5/izoUqTvmWrn1RBiIujCnEwADMZz89OdlSoU1tQmsA3xJJMsfeJtvP1IweNWclFUSbuR428NVWVLqa+oIZVki2AADg9oJj5HTinsjXqE3MgDmT7kAgwMQ0kZ8GTpdvtsXRHUIpV2YhiQQ2balgPwRzyZjGm/QKZrlnEW3E5Bt+EEgwMNMH5jUZzpOgXdWWbk3zTUHP4aA4NoILW+7G0TiTOjhS9Xspsi1hTAtIyRKkwxwf7PvnQ9PYJfSC1wEVDJao7ZlRPwEKY9zxHGtdsqywiVFmGmm5CuoMwoVlBhgATBz3c6nF4OnSVswO86I1IVhT9NXAtjwFUy5mDGWOJxx51f18OaAPqqKTIKbGQGLKzCXImQEukDmQDre9S6Ltt4EVgGhrgQxBPIzGCvyMgwPbWK+0P2aNCmoSoygPULO+VtdRcGtWbRbPwmJ1RY5OqnW1I+X2n3p/sf9NdrXfyXtv/AF9l/fqf/Z12rbzh9P8AT7n0Wh9uQ1SnehUNTXAEy7HAjkKVhuM3AeNP6e7yW5AUwMeP8cn/AC18+oUGXeL2Mzux7zwnCqF8NUaASwwglRk4JrlnWqSRYlExGGP4yooEEFbwgx/WODxppMjDUbdM1XU68IiKFBrGxY8CJZuMALP7jWB6/WbcbgrTlqVMWKtPuv75ZlBABpq0LJAUtTaTAaQ+o1KlHbuGqOtaozUhBDGmotNWzP8ASfBS8d1THmEnR69YlqEU19VbSlqiLVkqGyQigWx5JnNx0sYVkM9VTNhTVfSsKQQAxRRdckKop06gulQSrMyHl2gsFMjbigtL07Ec1VAHqqFU0mK91NGphTagvubJaLARc0S2TelNV6ljOhpouLUC1GyWEsiKgdncg5YQZCjVXTeuVWKs7KtGrPpKqeozBWtZnABKEsMKJtAIjtEhprJRNSS+Rtut01KiKlNQ25LgkEMEYrcLWsFuLroBi4n2MDv1SkNvWolFsZWwWZqhgs5CkpDi5mIgg93uI0GPtE/3kUGUGp6i0hB7G74EkAhaZYsbACpWkfLHV3UOubhG9Sq9an+HSLUCwDl+BCB29NWbu7wCQrC0zhdrstGUVDJ7R3m4qFU9OoUIosaoomLiJyxWIUgUzzjknTnpLmkBRUl0WmCAvIhbQkWhCpphXkNyeMaRdI+0W6rkVWLLRpkyILMxiAiAzfUkCTEAGTaIBs2v2vqNfaVLgoCaYS1SWt9Km4H4lXGaglBHaDBbWUGItVdGaCv1BNvTDGS9wUooZlUpTkKs29oa4gn4zJkZ0m6t9pajNdenpKwRioAuYIhBETILNAyAB76Wb37SVAqolPb1qayAxpqwJBe6BIIMkpJ+IC+e/VW0qs9F3O02gYWstOVUkKLi8eoJVIjPxHGbSCdrXQz1FJ1Zo9rvGO6oIxYvBcqTBW96oDfDmFttQdoGfbUdgGqLX9ZgqMUIpgSrXRktH/WCgGDOTAAnRXTt8gr0RTphyUP44BXsBJa0O5Z2ZoAx8JZptcaUdb+0yU/WpmgwVXSSHNO5muDAAg2gZB5yDECNBX2GbrN+UOuodUO0qJSVby9zMgCkljgOApIpjF1sQ0zg3az46b6C1CzqKtbcfisQ2V9Ik01MBRUCSXjhSQDJMU7FkKNuWG4R2VwgdhWkGVLClYtyqrlyJJKiQGhoC+2G5EUQFqIC7lXDYqKF9O6wlSJmLjl4JzJ1k3dDTjui5P8AY9o0qSbjdzUR3DJWCPTIIYD4vUZcAYYZ5Q9uZ013ZpCvunG2QMBL3FrSrfCWHqBacg5GAHkHEMMOm/8AQqM6mKhVSoIvCrPYGVmIlmh4xCov8R14d5VrblyrG+rLMFJWSacEtkKJFxYkkQWmM6dxbJ71wbv+VjRJc04pqqhzTRCggKpAqZOLgQrMJkQedMV/8QKMhO91fCO5FvsA1ncJYHJB5mY1muhD8I2VFDq9P0nALqagDFkFIElktwHIMkmPB1RvvsruKIcvQdiilPVp4DDktAlVBAgEqJyAdSa6HbBqrZot19qaNSXSnQNQAxd6lIggDBYpbxOZ+nuQqf2j2tZYF1J5usqVT6bRxLI05XgtiAMnWP3apTqES0qDhS7Lx/E4UOBwGGDOJGSuO+NMMqrapNyjDEewJMmABxo+nZKepGLNnU+03puv83ov2djqweAKmIZapb6qQDPM6c0PtujSa+0qU3USppGTn5CCDPuDr5etcs6XiQvzOOT8/J440z2e5YgNJkMbvcySf9NH0hP/AFJdD6Lvd8xLFaremEYw5VndiLhThkIEAxM/CTidD/Yfepd67WIKVJaIVcgIReGyZUngyMwp86xW43zqZViDaJWe1rRA5MTruh0FrME7lIa6FPHbBMCMxyPA99I4NIMdVTkkNetfaWg++YUFp97n8Q5xCywPAiD/AMGnO12FOtT8K7MJaiPiIqgs4AAWAInHgzr5n1cFazKrioEYiCsDxyYBIM5jWp6R9pCaSrZ2QVJgDugKz5aQWHgfroT08WiVLfKzRdb+zNVz6tMB3pU1cG4K3zjAVsDn2wdLt30/chBVpMWdmVlpbc2/EFJLoVggrIaYg6u2n2upUlDBnWzua8i0+wCk5aT7cc6htftBt1Msjm8TJJUNIuNwLYHuoMHmNRTkhVoxbpOht0na/diVppUCmKqikLqQDQACS5DBjPnydMq3UlWuq06lZEElyr/hB7wgpyxEgscEDugwcRpNtesCnla9MBSXQGmCZYGQMyoMzHEAAYGl3TG2lPcF03JBqgX0WBcgq4MIWJxcAy82kmNaPdnbBbOMn0jo26FSo7D0mCtE02mSYywjtaMe0adb3Zq6Q0e4J5n/ABH6EGfnr5+N0rMfu7/d1Ib1AaJUt4LXfFImBMKDnkanvvtYHC0fUqFwbbgVyw5kFcwksffHkjV46iVlHoym07Df/J//ALdP+9S/+xrtZH76f/Vr/sNdpdy7B9OPiNnvdpa1J+QimIIgAkgKpzxByPMnyNC76aFNvTCLUK+rkf0aJIV7fLk4QeWz4OjqNLO3VAlvZ21DH4aAzCCDcJJj39wI0F1NvWr2lCoQjutJuZGNRFBgSqpdd86qjwdejJR4R4cVacvsZnf7YCspP/4dGqNIktUyZJ//AHVQZHNgnC6R9G2xpL96ZlIKVGTMswAskAZAUscnlqmJ1qam8a3cSpvrItBKqusWiQRhibzTudiIgtkcaS9Z2C2kJ3lUUMoGLAxcJaPLMbgn8IAwOUq8CSSXUFqbRidrRqsgNVfVr2qC1qtITMi0LdUMiGJXDGBqadWd3qVfzUwu224xaKlQksVVQqixI4AJMkkzqHXrOz01JNdEpF5ksoYgszRMPWMT5XbsBAgacbjpTlqbi9aZDVjUgAd9oMxwRRSmsYMVBnnS/I6k9rigfpnSqdBhudxcHQO9OmLCKbhHamHh7sU6YIBESpPz0k6XtRUWnc5WkpD1qhJLM5JCInMuVBCkzANRjjWq6Ts6KbitVq1qVQKHKuqy6hR+IjkDALOABLmCwJBOkXUemGlSICQ7AtUcggIGIJVZAMtiYyqkDBJCiOSmotqSJbvqJq02FMWLdToUwMBUkvUgH8rALcTJYEzE6l0jYA7dTSW5jVqemYC5VQpreAiopa04CFqf5hq/+SKhoU6VOmtxV3IvUYLQYJbICoJI4H1OjanTTSRR6bZX07yJDlqjMoRCsDuNxeoCBAhSwwbJRXVrBkqXRSC1SoFp0SttxzfCgTSTDMIGGgCDznWu6T6dGnW3L+mLPRJSol1RUglQwCxcy2qi4CLmAckWp052enWYr6Sllue624nNQgzf3L2oxJe1ZBAabqiq4FNcwQ5FSY71qMGYTJYKfvFR2ySy9oCqoMluQ8Z7XZZV3Tbhqm5EU2AqinYYCH04vJYxgtBgCXdB/wBKNQ6TsKa7IPuHqlHmoa5qkoRNjA3MHZVgEgoLsQZJ150ma5rl7/RCBA0AEgMoVfC+o4mfANQk67rHSqjCmhH81AAVkKm4xC0kgnuXMSAB3M3wglWujGU280aM7J1qEUjQtQqRVSncwIL2LKurO2SzGQAGIySdZj7edGgU6zgW8VWCWOWHctwKhrqikSDIXIWQNS/llaDhUKhKYKhUiZKkWqfyLkrMhmnMknSYKbzTQEu7qTw1Q1IwJwIVCVFqrBJggDCxg7Lz14vT2r7CXpvTXrbpGqSErVqdzHAIDSQo5YBR+UG0QTAGm+82FOpcmxek9Rha1Nbld1FxKhqgtK/mMObwFOAAq1bzppp0np+p+LUX8SoZd2BA/DRQC5p4Fxa28j+GA1dZUoFkT8SqBFRma2zk2L6b3cgBiHnAUHBmjXYgpqqaFo6u1AW0bSSpR6lvxkjinJBUA5VhDErdgQutv03qFR+lbi9twzGkwUKzHtLgep8LCTVuAJNxCuB25CDpewruVeBQpk91YKqgAKWJVnBJNoJm48EnzrTUvu7n8ZmNWuXSjTcv6YEKEUrN9tkKzsgBlpU/EVlFFdKbeDE7rp1f8OoxrVHPiyo0JgSSZgMZhP4QSYkTHebFlAZabYElTSJkk/2cRMj5a2vV/wDw99SkYNJazkM1SsxqMWjvW4KCFByITIImJEZOr0k3GmQAR2ED5DmYBzyOMRox93AupGWnmQqemygF0tItJNhWQTnx4Pvpr0+gxDQDYT8cGJ9g8W84idDbetVFMdzBgtsB3AMC4fCwPOMEHWh6h9sKlZFAUJTKWPTBLXG+4NLd164Ekk/F74fa7oknFptsBenMiPhkH6c8xoPp24ajVFRBJIP/AGjj5aejptQ90WAgyXMY/Ykn5a8pfZ++2GMNMMRYGx+UtE/76WahHDZTTjqOpRR873C/jlpOIMk+w5nR233DDNNpgzJAJIkyc/WNbKr/AOF71qjIlVJVRdJC/QZXk/IEfPSyr9i3o1PTrLUDAcEiYjEQII/WNByi1Y3pSTyZnqDlyjEk44+mOfpqza7d6iwWFuWt+Yx5xkY1oz9mFCggPcMjM+fEAD9NVP0awm2mw5iQxOcn3En/AD1PcnwB6UgHp9KqboQyCQwEXRAgF5AAnH0Gjdj0+CGYW9osLEEWkjtVVBIN09xOQcjQlOiqt3LB47mbg50weoSoA7QOJaMe8xoNFtNuPIZQ+0tpK3RazYkhjx2giRH65MnSvr3W6lgC1CbQysw7ZDQQJPflR3AnMLwNVrskEwZ8zM/4xGur7Jai2kPglpFp5AB8jwNFRSZWWrKUWhR/K7e5/vNrtHfyTS/iqf3P/wDWvdU9pye4+uDrcpTqqthamrWEzmoTavcCMgiSAMltK9v1gelf3eqdwaHrMfiDVrYUR7lc+w9tG1durH1WygcMVUgcILQom420wzBQPIIMjSPqWyq37SkKJQK43WQ0CH7JCiWNzpcAJ7IAFwOrOSbz50/NHNpxms9H+AtqdRQu2R2wb6kqJUSAqmcli6l4PJYk4EaG3FBDRIgkVXKoFMFmuAWC2CWhpJPEnXm73j7Rq9UpUqEyqMxWWc5ao9hIUhHRFQySzfliAN1HqA9FadS2ofWFEqoWwEwag7lOACKV8BgEFoAJkXauPL/hcGUVCVTzXQKOyQ7y6sr06W3pqSjrYt5pwqD8TJWkrMT7lzAGdR67Sy6oBwFBcFu/ioMgraIICxi8cSNOKrU6hqKbXVtxTphTBbtphJII+FouB4IA4ONCbjfJVZ6SFEdSa7HtEI9Uio47QbvgYAySRM4EKubrjA81V/OQPa7pqVGpVa1qgRdupIFqsXvYWLAJAUsTEYVOAZUdO2YrVRcwF4LSYy3EEnAuY5Yx+bzA086xTFajQSlS9Mu5wXkBaS2hiwi1RfULH3uOZ1LpSemPwWUUgrTVdDdUYrF8cqAOAPhQ57nJ0zg4x+RLWLGOwo1D94KMzUUZFRLFBa0AQIUt6XqDjyBExME7reLRU7hwjG4lFBhi1xzI7iLgrMpEA8S3IexpEKVuHpq6sbiFLFVJYKMsclBaJCnnyTP7QMCaKpcq0xxIPxBoJYE3MTxbnEyQV0i0rkkdMdRrTcvPKFL72vuSlOtJprULMEFsBVMgwSA5VTAERJAxxOjSY8BS24Icusmxb++Y4F0IByVpwPiGidpc9NpIUsRSuYC43EseYuc9oUEgdxJwNBVtu1V4ltvTFyekpVG7Cqm5TLNcfzELdB/KRppLa6OZz3e4Oo1Z9RaFMjNqTELNVSzVOVDF1ygDNgAxCqPeo7SvWZiGSrHcgzKrAVqjhUEu7SxBAHsIVZGTcU6NMU3diaVgcByS/phmsHgJfF1gCgM8cCQdnsqz1Xdqno2wLFqFmXB5tNoBAHbnAAvWZM5Kx4Sil7v4CdhsHWVMS7BKXp2IjAibr7O+AeMwZuHjTbf9KYWqtGsKppgN+I5WPhiQA7MQBJULmbjHKnqdemKbmrSguLTlpjL2KoYWgsJLFlByIcAjVO63tZqgFWaadv4TQL5WETuUSCuYAUAAwFOdHbJvc+A747Wkg7b+jTtS2yoYC1RVdwLltDMFqlUUzHxse4EEeKOn/aELftWpNgFVsC1KjVLgUKMyxGWtwQCEOcnQ7dLaat6gwssUcghvyrIHp3MQICyihcz5P6VsFSqT6a0q4AFP1axquGKMFqMoIVaYhoFkkgDyNBqPUeDeKX4O6hVpPR9cVLFWaKIjKXbILEPPxsZSYIRSSJkaz1Pq9erhmkEwKdisMmbQGDE5PGSeTM6ebtWXiu1OiqiPSpgKAFEk2lBeR3FKamBEmO7Sv+XCE7W3NplfVNb4iM8wbVHlEM4yx1XSgqXXz9CWo232LKfVfSYlinrAYFIIhVZM3sotJuJNlpyZYj4dFdT2hYLud1UX1mEErZa8KBKjE1BPcmMAkTEBX0/qFUgiopqA4mKdkeZ9Wm4P1DD6arrV6N2USeSUqMDkRi1Hpn6QPrq2ypJrp2FWp7XF5X9i0UGsmmQ6gFjZPbHFyxcB84tPvoOg5EiTdMxPIHkfKfbWx+zf2OpbgMVrujLBSFyjAZJaQGX8uLeMGCRpdV+z1YmalFka0zUiCAptN68OSfhAh28FudVjKFtXxyB6c6TrkH2/WqbUraykxiBgEnyTMyeI0XuXGBuHZivaKbE3qvtUMm0AcJF/gxOa+rdKfZ2lIN8gbkGScAkIv/R7SDJlzOGGRrP3GPP76y+m09T3Lgd6+pp+2SyaXr/XaTikKSen6QtDFiSRAAHA8gnzM+NDbfqpaAzknwMnx+WT78jSHcCQckYPB0tr1XXIJxxOoav0ygqRWP1G/LPpO33O3ZbnLpmA0kKT7ERA/Q6YbbolJlJFd1kSpkMpn5hieRr5ZR6rVTgiRiCJB+oOjaX2oqK/w2/2CV9uJJGdcL+nfRnTHWjw0bqrs2KGn6avkdyspPzyIk/I/wCWiNl9lFcAvTqKYkMKYAH9oh9YpPti1xJLhjInBx+3H6aY7D/xFVFIanUc/wAXqjIP9WyOMaR6WouCnqwfI16l9mdvTA/EYlhhVA7fe7M//OlFboaBJWoT/FEDiPJ/08a93f23oVCWNCoGzxUkfsVPj6aoPXaJhgG4zKqf8/8AEaeMNT5FlPTfFFHor7P/AHx/9Gu1f/5kp+5/b/fXuqe/sSuBrOqV+yoA5Xm1/KSoQlTyO0nOOTmNUbPre5p1K1SXoU61JqiU1g2Ciq5YspJeqO2AAQPpArr1ZrJTJFzwDaJt+NjVIObAqqwmfc+BqNDcz94Kqbqa0UAY57nJQH52q1Zz59Vj50Z5eDh0JOOTj01qlSipk1AUcoSQBVqXVmABPb6SsASZaEQT2gau6Tte+klQMPu1N2t5YPe7s0g2kCDb3H4pJJ0P0zdekxxeIKusD8QuRcCSCRLGZEZHmI023VdDUq0mVkqUqFxeQKdQQiGSZchGaAQAWnwQZvJOFKunn5NFLUTleb4+ATYbF09J2RbyrbkKs8rSYr6nkm5ivt2r5GvOnblQQWJAZVpO0QWDCwEEjiA9Y+YWgPzZr+y7Idudw/qwdq1KDgWjcPUNsSSX9QKmOEMkE6KpU2eteUkI1JKdNVlb3VQP0RRcxYyfTXnjR0qlKnws+fuHUjWYk+rbdkRKRlDS249die0XMXKwPdzJyZgeJOobNjUpUvAbuIYxbSEv3nxeAHJP8Y/hGrvtR+LVVBmnXJYgMJbu9MII+YmTkkqOEEAdQ3kIElW9Q5ZR8QMEU0MSVi0EnBCBsjTbt9Pzu/sRkqdBO2WmvcWw4eXIKlu2SBAu7u4rkRK8mZrr7oh1JewWC5KYKGWANsLLGKYQXRkYAPOo7reLR201YNxuCzaGzMAz8IhSZiAAMzoAUg9eovYCWYMW7QTIU2gCWMn2BgEkjGh6kbeQxjJrBaN6u3o0WeDUpo3pk8rVqdygKGM202UBQGPbk5Gq6PUaiUwSrBqpYUUtLVWiLqhAJiGmJEyVJItOmO26VSqGrXrF0OS8wtlMHtGIBQpYS8kExzGFr1nc2ikoYt+FmGVAAEB5CSCxJa4m6bRg6n6iSqisocWX7LfhTSptSYBnY24uZkWe8AsbPyie0lmBZYOi+t7+4I5pIhPcQwBYkZDOFIBI5m4/rq7ZdIb7wiUbaiWw5B7jABiDwXMQCYCiRkmb32pqOKwpPUJgqgW5aYkgR7ntNq/DHuc6lFrfuZSns2IBpUq9WgR9a3peSIADk1S1vJyDcZxGrepbwrTsrmxGWm1L0nIZoU3FFDXdwaO+FAVeTrtxVlUV7qoBd3FQrK1GK2SCthaM2k4xAOurdQoKrA06fqErPqoXqVRy1wgmAwEKIgcEZGi5K7oeEaTV1/YFQ6aa1JmpKUVmt7jdUbHcA3BJX8ihV4M9s6C6bub1aqwhmgojOcAghGMNEhO/i83rBBM6P6Z1w06cUgULg97WjtYxeiqzOIAgAsD3D+IasruaN1NQtMgL4K5IFxf83whcRBFs8QG3232E22lXJbvKFOrV29Z29C0AMJZVFpUzSEiqVdi3wAfCCTIkz691GhUtIf1Ky3wzUb0tLkiFZlCsFjieIOROkW5quWLXIxMAmKXjiOwYA4BxqsvUkCwGeIp0z/2p6rCMXTb8+wZPUpquSVbeoTNVPUPv6NIf4l2IHyGpsaDHG1q+MpUtGSFB+BhFxj641VTDs8CirGCTdTAAAEkswttUDJPAGnO36utAquLQtSVlwpJAOFZmsuAgds9wJCT21nNRXtz+5PT090kpY/YhsRQ2z3V6TB7baYqQSmWHqWgA2ziGBLHIxq/fdcBenuKb1LqUi61aqQWnNrB0ZlABkZBORJkPrvUNvVKSatJiO5qsPE8liavF0t2k4P6CG46DTUNU225SqaTCWTtKqcqxeYBPtjgnEaWKjhyw2UanG4wyl1/kO6pT+/Q1BqTlFT1SL6ctBCwrdlluAfEESBrJVKQBMjIkHg5Bg5BI/bWy6TWqJtmqpRIaYeotpFTBzcGCLYYYxaZtGTJKDqG0D1KlV61FAz8U5qZOccKDGbWYNnjVtHU2ycXwuO5P6iKcVPq+RKNreYVWJPhQSf2AJ0Z0XotZaiVUXEOe4MSyE+k4VF7yc28QMzjRw3VJTFGm7EH+kfLn2ttK2D+x3T+bVx+0e5Dq1UM1NTlHtUHuDAkWgMQwu7iSSfiEzoa8pSVJfcXQcIv3MD3XRdtW3iIrNS9an2k9/epZSSysEJhILTaWGIGs51DplrMk8cHGfIOCRBGcE8j5w9q9YYNUFEUKdN2VihK2krEErcQqyJsXH1jR24WlXYFjUq06S2fzZKs5ua5VZWChG/IWi1lMiCo5YqUKvg65uGpe3kw1TZNIOdVihnz/AJY076eFaogYkqWAMDOTEjJM5mACTwASdNPtDstsqF6VocMi2JVLp8JYsLl9QMRBtcgc2l+BRvbKiMYuUXLsZI0TE+Dg6PrUqK7eiEk1u5qptIAByoy8ErmSoAIKjxqCPgiOfbVLqIjI8HA+erbbpk1KrRV6I92/uH/69dqfb7j9jrtLtYbR9C29NaD1WaXrOim5zJAdxaD7M4Qtb+VaYP5joXp9Z0Ws7IzCo7D2FzrYMckJSVlHzdQMnUN300PW3FdzDfeFsPsiUQagiYHaAsnhSffTL7JtU3DU7lJCM+5KiDMFWpLPzlTPzb9OOxEuiNj077O0duqIUvqOwapVJBtcDHbgWg3BY857jrC1dutWvVqrcKbizuEES7F5lmJIsENP5xgaebTetZXG6LsQ3bSqgkBpkM0tj3IWJA+k56j1K9FFNWWjUqIKQeLyhHED5Lj5RptzTd8+P+i2s4uC24/IybqJpbRmVJLV6VGmCTA+ICfkslj81X301qfaay0EMPSpVapXBkIJQ4yoLlBkm4lRiNK0IuUK1yvTqN6ZnNSlVcKQDiCFqE//AKanXbdvSTd7mmVdqnp0UdoK9rO5tU/kUKIJ+JgTmNaMVbJRm4hOxYUhVVwrIahdkLB3Q2UqYosTDK1RiWcA9oEZuOlfWd+1GXJUMqstMsZlyZLBBhiPJ+FRAMyRqmnuloekkeo4Fz01Al3aSzVGbtHc3PMgEkAZXdP6Y+6NUVO56ZJquxEXCratNMErSDAyR8ZmYC6FDJuTwNN70/1KtKtUb1GNiIvAWFUO5/rsxIEQFHuSRptu9rTUesbbll2mfw/jbOcE/FPnGgdvXHqJc0kvAWP4q7kE/P0xgA4ieI1GgbkKVSPSYeowYYKMTLGSTcUQ2g/CFu/MNLKHA0dVKIXs+su1NTcUpu3qBiATTUIQjGQFk1O9aZn4lxklUXTOsNV3ppi6oByWI7TD/EeJLFRPljPyB+63Je1LYKurOnAAAEDjLLT7QOSfbQH2e3FJB2gJ6kxmSzKzM1Q4xSpsQslu402KgzjbRd2/k1ezSmq1KtJw5qxt1dZIIALVCCWPaDElYkBfOdGPvKaowUGMoCwAZmC5wMkFYIPjAwBOs4WqBdoFYksGrrMSfVftBBJKj0kBkwqgnyI1dSDyhe0sSLgSLgMmwTgANFxEjEnnE5RK3WEX7fdVIKsVFMsrCkAougiWeoBcZgL2kKBA7jjUtz1ChSYkhaRYEtYlq014MxBNUsQqp8Wc2xipN8l7hQyWEEuZgYIUmfzRLD27cSwGqVUbh2qm16dPCliWDvZAMGQ4RLvkDe3IB1kaw6h0KnT9IrySoRTItUfDiYAABOS1x8wBpRv+hsiloeJyxAI+pI4OfOnApk1iGSrGZBqd5btgKCkWwInAgAAc6ZbkpYPSrPTtFhp1W7SWwQZgFvrP6a2/a+Tohp2rZgauDBMGMwQf8B+nnUtjfUa1GCwpZmbAVREljyFyB8zAEnWn6l0AuoIq0FKoL4qHgf8AUOTCn65OBnSbeqgWxGHoIQzmYNVgMXn8qxkLMIOZY66IyjJE5KUTq3ViiBabNDNKXc1GBj1XAMKqkQlMY5ZriNLRVLExkfMEk+C2fc/mOBrzbO1SaljtcYUkEJxAgDx4AxA0UmyjNRk9u4qKQIP8M/isPc9o/r+DSRLe7D6CUzTpVVpIvcVW7uFR17bSAYYsSD2UyeGUESR2/wCq06INFQVpwFtYF6kLxchY01uYX31CCSzGwzofY3VnqWWkJSZmd3DOYFqwQQtJbyvahEAETGNJ9/Tag5pMabEASVYMMgE5AGQcHHIOljp26svKcpR3cIar9poeRTWTat7d1qzDFVGJjwLRFwgTg3YVdqi7o+osWFaQIZQxmcUyQ1mVi5veOCdZFt8MEqB7kn6/99X0aFUxahF3BJCL8jc8Aj6GeNU9B96EWrHFpOh19s+nrQ3FqOWVhdaQw9OThYljFsEE+/gROcvBP5T+mdNdls6dQ/zjdW1HYLTVfxLuAbnyqnNokiDBN3w67rWy9ELftGpowdULPLEg4drQFAgkgCbxBMjJ6NLUr2csjqaKresIUNTB8f469p7t6SVFRiq1lsqKOGHzkePfVfqL9f8AvqbU4HP+eulpPk5U2uAG7299TCHnH6am23nzJ+moGkQfGlqxrOqMYPy1UpkYj9zq6sRjHjVaRPtobKDush6B9jrtFekPcfuf9NdpaQ5tBRVtu6bhoZnYvUpiVWVprVAUwSmTNpBFsgHgvOhOaKIBVWiag9UvYbbbglFI5VGFzQ4Eh1yCDrO9D2R3C7dXkeotYVBnAqVAzsT7CkjfrGmTfaBnr1jT/DvZUMeUUsUBHBAUAGR5I858xR3Wgwmo5Yd1zZsKjEVPU9R+6Qe0LFOwEn4g8qecW6ylXqHqb2lUUfg06b1JHHYWpoEHuQLR7Bx760O63q1Uq0EAFtRmUhsdqn1FChcGFugGOySFjKXYdLdqu2RgAtIUYcEem8oSWVxKtTHFwMSg8jQWQS9zcl1HKUv5zSLGw0KVJSBJn1DdaAOLizLPMKfbQ29pVfu1EAlaj1HYBPhUXKgppnColJ0B4gmCTq/rW3G3p1H9IpUO4W0DtB/DlRUkkLBpmoWIBCTE3aU/a4rQ7F7TTpUlPcS7N6ZZQDM5rVGcsY4P8Q06l7aC40VbyrY9cpwyIpcj4SxgYIxFMPUj3KkzOj9m6lErAG7cld2wIIH4SstxGCe9WcCRmpxjQW626rQ9IuWF9oEElwihX8QJa4yxzIA01Ppr6zKSWZQfTIHcoHoqAI5khrRiX/MdUTVLz9CafKA9obt1tlYEQFuvIJEUu5mIn8o58SZzjV32g3RQN3iqr7hECxafSBTtCESELwhOTAIIGrdj+BvTQm+sVerXYJcFj+joj2pU4k8FnVBxnVfUU/EeSQq08lZE9xELJJlmzkmApydCUk+ewaUUZvcVzUXcIGdlpNeaglWqNbVCwIMh3+eIHONWFRWq0aT0gKjt6apTg2oAUVJUkH87k858Tqrp26Tb09zUFyg01NMgwP6QqLBkiDLfPR/2Y6cDvNszMtL0kavABu7KVwJIwA0AmTn2zpuLbClbSHnWKy+qgouoa1qFLy4RTZcszyqwCeJJ0NVoUUpNVp10qCmAoWmxa5b1UJJIgu5Jdo+EE50Hv/wVp1Vw1NDQpki7vVu5iJ/hB/VxqrqCOyw1tFHZ93W9MABFUBVVRFs5IEj4jnjRWndZ88/kKmstlnUNqvoU1p+rNZgUp1GLzWYEQCqhbSXFQyOB9NX9L3v3au9Hbs9ZkWn6VFXf0mZQVqRPgGXgkSVg/GoFDU3o0qdSoTTdKNUD1SwWmWYgAE5aolMsQok9qTA0R9m/s4q0aj722k1U+nSQ98oAGkgOFIwXEEyonMCZtJLPctBybtB/Xd5VQ1NqTuHqo4tqKiqDTgEKzkzIYmaikCZ5Gk+0NWswpmuhgEnF4RR8Tu4hAoHJuJmABJjTLq/2gG5elR21RtwwL+o1VQKLUwcNUVhCimOagCgDw0jQm863Tpqq0/w6XaSaS+m+4I/6jAEMtAcotwLZPkRSMKjVZNqze67wTFYOoo0U/CDAGq8g1mEwbAR2jJVCYWZOdL23Bq1QoDKqSUgBVX3qNI5+ZnwBkjUKjNUWUf1KlQ24YqEp+Qyk3QW5OQLTljqG63VWmVp0jdkSO5mLwTNswCBwubQZPc2DtJbwnfVUQi9nd7Yhmc3T5qCSAs5C/F/30l3W9vMkyfAHEcwqjx9NTaqFDepbUZh8PJB92qAiD5gXfONeVnIWF/CNWDYSVhbZBdyoJFQ5VZIg3E9y6pCKj/0yDtxT9Oh6DoihitQ1XEywuBRUALMigjnF4YggRBf2g+0NGvRoAU5qLddllz2iTlmYMAIQtKhALogBP9oJp1VoN2+hTSnBGS3xu0eZqM3dIGBnS87qB2yvOeSf1gQI8CP10Y6abUuo71XTiEDcsXUqBTsJzSW1gYz3MZLeJJaJONQrb2oCSQRM9xJZm/tOTcf8B8tBHcRx/gdG7PbVqysaa3KhUOZUBZMKWJItUn83Hvq1JZZGm+D0dSkoWyacFA2QuZgA4ieRoit1mpWj1HutmPHOTjj6ewxoXq/QKlEXnvpFyi1gGCswUNgMAwkHBIAa1omNA9v8R+hH/DrJQfuQXvitrGpIbx/rrwUhGCR8pxoCjvAOZ/TRQ3iHz++mtkqPalYjyP8An01U1ceQP00RI+v7amsew1rNQKigmB/31JqSjkjRLIp5A/bVR2q+CR+v+o1txqK/u4/4Rrte/cvn/gNdrbgn0ClQFDYgyfU3RFIT4Via1aPl3WaGTb0man4qFnaYJLKzGYMwCO0x5Ck/l0x+0iipVWlTP9Cvoqwj4oYsw9u7H6DSDo24Z9xXwRZBVWkAAmoB4kKUVWkfxa8q6TGfnn6lZ6iy7hXAxegHzZq7Bx+oVh85032FGltd67AVTLtUphKZYJTAUyIcLFSIQqCWYkcg6V7mhRBRlq+paylancECio7OwU5vVadRc5EiPiGtLs0VDRKqaYFOp3ARCUgxp0zkmYqhiCctSnwdKUjcXRBtx6/oqXIusHoM2U9V7QWa78XsWOCVJAwNIN+V3dcMRaNy1R5XuPpUmZ1zHazMyKwE/D9Bo3p9WkXesk/zWkzF+VaKLimRgW2scEAli04gSF64o0wa39MpdWkWKDXpBiciAv4BAAAHdJ8nRj0Q023ljCv05qm5/m6xTpK+4ZDJZpc2mOSSVViTn9NedJLUS1eJvPoo84RQwQ1iY8VAFX3Ic4tnTHaboFXprTcXlVqu7qopqiqWZAEPamcT3d2RiV+23q7lqlYH8I1GVEgBFUCxUtIi6GL/ACckjI06m6fnyK4xSUhR0rfVKG+NBkQM1OpuKsEtFlFyqEnAC1AeJJuyeI867XNOkFLm4oCfJwvxRzg3N87Tq/o9L1a53PP3nbx5wUpVErKJ8era30qD21TvnBr1arxZTZVA5LsMqn7wT8qpGg27ElyB9X29u2KKAp+7hiDDG0VUpxx8XP63aN6fQan06ruyZarTNtPJu/EoUcn5s7CB/FqqpsPUau0yaxFCnT7rmX1EIKQCbCKZE8XVJnkhj0pVA3UsSqGjfKsFEVKlSEp8BQaaQBzaWPM6ovavn/B4KlbRX/I7Vaal6gHovXLsVVhAYEuVLZLNjItiZOLdV1dzSDqnpzlGKxaiKAXCwMtAuMGBJBgwNeUGapt1piSKtSqxdhFqiokKRHc7BuZtEmJ1VtqQp/zqqOyoXYGxmT0yGDNcsj1PCockKxPjT8K2+LEUX2A+ssKu5dngqgJZZlpAC01aRj1K2Y8qhJ0839Q16CUkIetRL0FpopBJcIpcsTEwrzxCgHgHSLbT+EGBv3FUbioIkhQfw0A/sXGPdhp9vN4NnQIIH3iqJqnyrGZpqR+aSfUb27dCmtvcbdVoW7/09rT9CmVd2g1XHwuRwPf0UbhPznubEKUNVpJZmknJJOSfAn3mBqFWsSSTknOP/jjx/wDOnfSdqaDJVcL6gYlKLsqgwskuzSFAScZaWXzA10Sfpxt8gitzSLKVH7vSkm2o8AtElR/Cinl/JPAnJxGg91voJpwSgFrdxvJHMuMn+yQVMca1G/6WK9VqlALVdaFEoPUC2YJ4a2TEHJ92xOs0/R/Rb+cjuGfRDi5gJlncSKdOfOWbhVzcOfTnGWX5/hbV0Zabz9wrpHRaVTb16xDEUrLQSFNxuAQwYKMbe4WsLYGJ1Gl00fekrvS9Ogb9wVDXC2moYqWj4ne0R7VBB40Ov2jZXJUAixkgEoBIiVVTgCJg3Fo7i3ArSsy7FyxJFVxRpgnAVPxakDgS3prp6ndvqHdHZQsG9J/pB6gZ/UdZgljMkNBKsZ5HMCQRjVe82YC30yWpzEkQyHwKgGAT4YdreIMqK20TsZUl5CqotclblIPKFZ77h+T9ZWLhfjgiAU9uXmIAGWYnCj5n/ADknAHs/wDsmjs9anRplqbUWSqwKipYzASFLgEkwBSDck/EdLOoL2Iyf0XEeVcDuDmZLEZV+CvEWsultxz9CMYweQfl8taS3qhoS2Ssv3e9Kq1Gm7GjfeAy2ljAALD+IQRHiW99BCt/z/fUy2q2T/g1RYFbskW15+uoAEa4t8tYBYNwRoil1IjwP20FOvbJ1gUNqfUgTnGimM5UjWeMjVlPdMvnS0ZoeQ3y/fXaT/fW/iGu1qBtPotYCnXpUg5awglv4jeq/wCbftqrf1nSjWYLFRqZHzk11p0x/dLY+uu12vJvIZqpY7glDdqgZnuCq1RLkiVop6NAtBEN+L3AH8yE+c6rr3Van3fdIFPqLSZ6ToPdkQkAYJIe4MIFrLgFTrzXa3UpF1aEVRBt9lWAvdrqVBcDN1S/uj4jNPM8AkTAGk7byrVeqtVABWbapaohUgO4CiSQGpscsbiXMxMD3XaosA3PabertA1KogJvZKsAMB+FeA5W7svaqYVWgNYRKzOsx1es22WlR2tMSzXwVYonxNJZpdahCk8z8cSBj3XaWHYaqgmvn8Fn2cq2p8TwtBmpD8kCkEMTwxqANk5u+uhNt1B9rScelbWRlFUtkguylktIhXVFBLiTAA4E6912mSuVMWLpbutj/q3T6YBqrumMO1zYLU5ZiyIQCoQBit4m0kk8DXbYmps6qAwrN6a47UppSAnm4kJUlpAyABMHXa7WXI0pbmyn7IdIFWjQqVCBTovVq3HJVSE9NIgzM3MMcciZ0L1PqIq7gbWky+h6ZNYU09NGyq+oy9vwjAz8NM/Fie12jzke606XU92xFItvKpsqMpfbow/o6YhBVZY5thaY8sSY41nOqkmsygGFNoAyZ5b5klySfJJ12u10wfubOZh3Tul2uBcPWOTHcaQ+X5RV47ie2cAnIp3LvUrhaC4QMqAHgSSzEt2rmSXMcyddrtKpN3J9rGQfR6g21WmqMrtTDMrx2KG5VMSwPDVH5vIQAm7Sm6ruXJOWZg1RjgXEwC7ZgTChjgYkznXa7QWE59S8Lm1FsAq07cMCpHIP0/bjTD7QAoKFD/0aSlh/7lT8R/1AKL//AB17rtVTun8C6kdsnFdGLaG2ulmJVF+JuT9FB5c+BMeTAzqrdV7oEWos2IPE8mTyx8sefkAAPNdpllkj3Y7mwsGuNOoAtRRyRMhh/XQ9yn3kcMdDbvalHKmDHDKMMDkMs/lZYI+uu12n6hKI14V12u0QHBNeGlr3XaWwkPSnXppH212u0bAegHXopT412u0LCd90Pz12u12huZ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SEBUUExQWFRUVGBsYGRYYGR4eHhwgIhgeHiAeHR4gGyYfIBsjGSAgHy8gIycpLCwtGB8xNTAqNSYrLCkBCQoKDgwOGg8PGikkHyQvNCwsKSwsLDQsLCwvNCwqLC0vLCwsLCwsLCwsLCwsLCwsKiwsLCwsLCwsLCwsLCwsLP/AABEIALgBEQMBIgACEQEDEQH/xAAbAAACAwEBAQAAAAAAAAAAAAAEBQIDBgABB//EAEYQAAIBAwMDAgMGAQsCBQIHAAECEQMSIQAEMQUiQRNRMmFxBhQjQoGRUhUkM2JykqHB0eHwQ7EHFlNj8dLTRFRzdIKT4v/EABkBAAMBAQEAAAAAAAAAAAAAAAECAwAEBf/EACsRAAICAQMDAwMFAQEAAAAAAAABAhEhAxIxQVHwEyJhBJGxcYGhwfHRFP/aAAwDAQACEQMRAD8A+0Nu1iffVbmSCGwcAZ/18azhRyglmgM6MSP6pKkxwPE/TVmw3ZrDtJS3kk8SOVByROCI8865tzZBarsdbou1MqhIbIn5x5POlm22FUAAs+Ye4sZBmCnMQR3aa7elDSeSMgSQeMzq56p4A+nH/J1ucsrzkrqVXVRALH6/T/LVX32AWmRPPtn9vfjVfVt7aqqvxMSB/dP7wY41bSRWAujIwPkf9tDN1YetHrb1mQlBMR+vv+mq+nbqo6qxHa2R9D8jkRohkX+jzxPJHmORnS7c9LpU1lb4Lrj1XMGQvlsD3A51n3sokqyMdzVqBTCyYxB/10mSjuGqEEsoObuV54GfI0Tu61tB27lJLCZmJa0fpopdyiopwqxiSYGMf7e8gaVtSeWK4rud1HqS0lUEkF+0fWCRJ4HEScTHvpDv+osKYqrdiGgT3LwSo945Bxj56Zblr1N0gCDGbokQSPEHNvPzGq6G3qiutXPptcr0rsDAtcCTLYAj+sfbS6i3MOOBbR6/VqbgJTU+m0FWINpmYAYYBxwf89aattLhkxz/AI6V9G2Ios1oYrUY1ADMKTkyCSB/z306auJiPHP+WgoKnZk8FVGqV7TBgCSPGPOuaoWgqYyJ+Y1ZVog4Pw8Rpf0/bGlYhMqoIHOfnzzovCSG6nvVesCiJ5hgrH2kE/qY8aD3m59YoVeFDgG4wGzkY5JWYiMjRu82N4a4DJUgA5MLaZMfM/tqqltQKZpklgCAGgSO4ESBjBzOtJJqg3gltzYVpXA9vP0E/WNVVt8aSkAEgkqAOZGIHzPOjaCw/H5BAmeCQYPzETqW7FywMZ5AmD8gccTnxpFFLNhvuZ3bbSrU3DP3WAFRItIlYOPk3ke50y2vT2phmqGblWVHdBHMfIgnOjNkBTJjN7Fj8scfqdQ6qjsj2GDBgRz2nz9YP6fPRaTQbt5LzvFRQZkcCPOMD66qq9U4gSDHmOfY/wCH10p6ZQdEUsoCDIk8dmSZH8QgfI6963uilNnAaFUE8AZI+R+E5+Whue2kLiz3cbmCCSFukZPtB50ufrZ+/JTd1BakrySIXmZ5AMa9rbU1ttU7lLqWAJwO4CII5E+dB7bpPqpQf4iCtG4gjtBUticrKkZ8E6lGIjbuzU0Ly657b8/SMfvpju92tNCx4GldXf2/R4UAfrnnH+2rKh7Svss8+0+/I1eOFRTDasr329ZSi8F5g4jxg5n30EeoOXMfkkcGJgd30jMaIf4veT48SZH0PJ0JUgB2OQTiRmeOT7DQSrgLmqKN07tWX+qAbZNzQeSOInOPfTvZ1YXBN0yZ8Yz8yAMDSNHKl4ktCgMBPgGT4xxA1Fd9PcwtUkkjOW4xGfIxqiRJSXL5HO76sotLFQG+FueDEQPn9cxq9t5hLVJutyfPvx5B/wAdINpW/nCi0zTNoGCCTBBxwIJJ+eiuo1gKokQE7meIhf8AWR50OppTwxp/K5/gP91v9NdpH9/P/vf3hrtaiW5+NGiqdPm6xoJe4zkTEEfQjn56rG3poxNq3G3t8/tJk/QaT7jrgVGqMwlCpy2Y9o/hu8/poR+rWm8gGCCoxI8YnxHkHSuZNzj2NAOrAXEq4AznEziIOQPOqa26K1VYG4FS3y58+2PPyOhfv6tFRQGuUSzYgZuknLFflkjSzf1+xCjg/EnOCGKtBz4JP7aN2ZyaLt31MuwZYPpghTxF6i4jBPaOf0Gr9j1G5hb2raBLHKrGJwMmPr3aQ7eh6jLTBiwMCRgjywMfpnzOi+pb03FQ0NTtkY/KwnMc2grz5OlpsWM+rZp9puWZwSpUCRJj6D6zkx4Eao31RmpMiGwtJVmHlWmIuk58SJ0i2PWg10WMnGQSbfN3PaWaAMfCT51Kl1JHXi5mi1F+M5BFoPaBIg+cHWark6k0+Mk61c2qPK8qPzSwLQvJPt5FucZ0TtK/YtQsCW/ESkeACMY4uxEwYjHuVVas9TcUrSWaoHRlANqECSDxgGBceTmeBo4KtKkqt3OtMCFzIugQPLFuSDA41jnarKGLb5zMZBg8449/ef8Atqe36kWkg8YzOSJ/5PGNKdvTJZVa67F0x7kng8H35x89FI7sQqwth5Awe3iOTnOtRozb5DaG9vdplVgAeS0CSY8fr7aJqmWUZF0EAn5fm+UiNJE3ltwUyoTM8YkEA/4QR4517XFRS0t+IxgCeAFK/T2P66DvgZSpZHVXqvZeJNxtUKJ8xj/LUq+6QIue0SMkyCPeOI8/tpBu96QloAsRQRAAIaY59jkke0aEO7LLTYMyoDkzxEXEj2yP30aHjqWa3+UZUn8vgec+W9ojVVDctDEQSGMhRcCLZgcfLOdZit1KMF5PqAEkErOceJEx40Rt+rWIO5WRVJkTwB8ZnHBKxHMaV3yUjJdR/R6hm0mCvMwMRxzzq1eoCAQe2J9xlv8ATWdpbi0ta1wIUzIPMYEiOB/31ChvQ9NQBHbMf2biFH7AaGUBS6Mc/fSZMjDYHHgGfpnzoht2QyzJBFgxmTH/AD99Zk70PgeRdJMgEjj+0YA1Kl1AtUUCO2Td4kAGD7+P20M2Kpj/AKhvFuFNM4DEA8Dhf3YH9hqJuYFT3EzxBGT7H5eTrNVepg1Bb2rPvEwIH+ZPvMedG7HrQtaqxjifmQYKheZ8CTyJ403I6kr5C69BkC3twIqKuMnj3wPb5SNWru1+E9pUkqRiSRnBH8J86ArdVcC5SzNlhcDFt0QIHcSI7v6o0DveqAsAYJBZlB/iMAC4+T8/aNasiyaXUcbbeqzAstyliPii3B9vPiPGqNz1A3uyrgJBF0D5Z8ggiNJTW+LxTiGfgFouXxJM4P8AtoLadVUraW7e4qTxMgQxHi7ieNPFC7rwOKbEKG8uzMLcG5hAUZgkAc/LRz7gVVjsVswZ/wAYiYnSWpUNOBIlBFpJwQPB4ggzqP32zAi6C3pwY4nE/MggfI6dmi65D03BFwLEi4ucjOQojjMZ4+c6rp7yXDN3eAJEzkyI+cce2k4rqRbdaxwWP5RJgSAeQbtXbWqvcRIRQ4B4ZoMQDEiXJOfY6aqQm63gadJ3UOajGFYkzAwAO43eBOMaGpPUqVzaViELCCwI5UGcEwSSD7jQDdQsKqrgKgYQRd8Tq3aJ/KByBJmdF9D3pYO0WwrVMz3ZgMwn4o5HC/TSMKd0jafeT/F/gP8AXXayv/mOp/HT/Yf667U6KX8ltShTqG6n6shC/iXWYYqwwSpPHtzxofo/Rkqs9Ikq1xuW3uhZ7jd74GODHIOJ9L6iKNCvSZHplSXUAXY5WIIY1CZOZmOAsDR7bf0oHLfGoBiVkEz57VIXuzljnOjRy1GNPnuG/fBTVqbrkAwvhVk2hfMWiSZ/XWfbcrUW9UJLD4AQ0m4xBgEgjMH6aLLI4q1LUULc3zyckkcqZ86U09q1QWl4MLfCyyrabhAAMlQYIAIwsSTqiSJzk5uvsOKVMAFXFNmIeoO4qIHYADcsMQCS3shjxpF1mupMWWiWJ7zDEicyQw/fNwMar6p1JjuHBaLPTCoRHauGMmIBcHA5UA/m0H1WstSoptjy73HPzg8sSObuCP1dKuSzeKQ62mFQ1HNNHNzkAHIUGDk8DxgAfrF22CqQy1EqMO+5Hg3DEIplWXAF558nEaX7D7RepWUXrTLNYAq3WobcuuQWYwB3BlgkTJmVJA7tNW9VbFJkdAZAILNN/qxnPvI7eZv5HTiqaH2x6kthQ0pqQWYozk+8MQoySYBEr59xr3fbo0u4LUEAKF7LoliVAg8nhhggg6X0hY1VKDKEntUC5iwbKgGeFlSyiLnBM5Gm+z2NUqr1wvqRJS4szYJCyMQGBIAyPlxpaK8wVLP/AAmtdqlNX9OorQwLMFukYh7GMFmypBOJEDQe3r2LU8fCEHJLZuHAgZ+Z50v3m9KN3OUhQTFw+GYJ/QkGfBAzA1701byagusRye3Eiw2DGIuM6eqRHUnbxyF7moKVPuKwKxAAOCt2ceRJH6/TVu66irV7lAK0wzBgJDmZMmMRBGPcaTbbZtVLNVZirKCvAKmS3MRJafrjUkry7BgLiEvAbCC8sWz+YyMDAEE6XqLFNp9i6vRJW5ohipKksCeSe3BCwpMnQW53S/hlbjAAFwiJlvyqTwQOTyNR6hvMsAWMoHEr+YDMzmJPmcGdLzvfVva+WcnEZMZK+ALYHyED20yVhpRwgs7+QjEkBQFvnkkmWIOAIMfpoHbblrWJBDVGdTESFDTkcwef2jQNdwFo3cKxJ/VQoHuwkEQdQoVnFWLThlPuMkGefbH6aZrAhrKW+spF2OQsgCSSFWPpySdD7Tf2mCQAxAkxmbTI+U4n66A3HUQSwgZDRPgArj5jJzoV9wSQQDFpd5HAAgQJ4IgxpNoWzQNvmKVMiAqk+BCye39/lxqjY7oEC0EhvVPxc4EAtGMcnxpGvUiaVZfLrb3GAc4K+/8AlI0yoMKbZkLTUzmCQVwqrOZ8sOBmDpaqwq2WU92DSBtN0TKiTDCYA+cjHPbOrdo8uWIEUwVCgmyQo88m0eeSS3tpD0/eBUJksAqszebbSQPkZjP1026dt7dtTNQQzYVeD3Ldj3Pn6nRqkC7GFbqBUFxLPNqtMAmIY+AAOP20HuKBp01vIVlEWk4iSSYHdd+kamTcHFRQ5JUBSCICmbBmDxJgxI+mo7+uWVrAbuZwADhcTJ4PExOlRRZRVu9wRtKovVnVpmRxGPbgz486A3BYU0sBAZFBDsAe7uLCBg5x7xoGslEq9JXqAlgO5QSwtxCgliATMz51ZRKvTQCorozKA1wCi0AAHMqWGCGzqsVQZJsfuallwYksoVmxwJtkAD4h58z8tL7/AMXuckwDkYPDYJHEkftGp7Yq9MMp7VUiPzT5HuAAe0idSWkEqGZc+qwVOBgkEkAZRnExzgeNGxdt5OpBldLgxJHFPBAaSSQR5gDHgas9dvQFyle8x/mMm74SZOSJ/XXhqGpbVyFIK3RyTCnECQsySJj6aL3mzto0z3KTLG1QSJgKSDgCSTEeIOl3JlFFVgVqjuxNsrTJcJEgwBAMnkyo58jTfo7VAxcIGQMimSfhA7gOJUGJByTjg6X0d8pmkwVZLFqMHBDGXmZYwqzJxwAI0yfeSjFxahqUwQZBC2XTETlVuAPAx40rZSGkktwt+8j/ANSp/wD1LrtZb+U0/wDy7/s3+uu02wX1F2PoW26qXqMtsjbsKfqlfhcyLs2sbRJ4GVSOdNOndWXdrTYI3ealrlhkKtrXCfJGCcRmcnV1T7OK9JkKELUJbtADAlLbkxb2rCyfAPJM6H6f9n1oCki1HK0kemtwW0mqwBIgSf8AbWwiPpuvgB2fTtwC0lQCh7bRCkMYaoSbTTgBgQZJzGNC9Bo+nUq1m9NWarC06h8kGEvYwDdc3MkL851oNi5p06ihVBUMadN5+Edqce6icZzpS+4FlU3UWis9Kl95AscKoZ2m3Buxcw4p5k6RStm09JKhB1rpb0qztV7y/ctW0IzLdkuQWBa6FUgyVEYBWFm2rCp2i5AxgsZBacn08Yni8Ag/lgKum+7r/fVSoWWltpIooogNDBfVccS1UW01Np7biPZVUerczUfULURarEiQpQBSJYTckWqoJAjE5NQ6it44CekhVKuoVUKXARIUsbQbROQpXuEwSfbWpq9Jb1Gol2qBGUtUgKcqLluH5wMlyCQpA5MaX/ZrpcmAaTVEB9K9SQpp1CLv7CvMmPiMZ5026nvpoopFYRKs9Sw4z+I7gEMgi5bSFJ9iulbyMtNODbKdtt3NNWVx6ZQFB6YDSysYukEAsFFoAYyt1wJGiqvUa1MtUkQjhPhyVIJgNbcwvm0LHgjGodKRDcblK0VQkKQfiBC2kkDkBp5NoEyMzFJloogwiUJIkmbacqCT3GO2Jyf10lodObju/BnhKuWLswM8Elo4UT8PgmPHnVwrtSU0gQzTChFgs0rTA7h5LBsfwt76v6V0lqVaoqU2Co3bWKgA2gtgA4Hc2Y/L50TRpMtNxTqCozWWu2LRUWS5bFs5IBMiBHjTyl0ILSfUoodKaitT1FZUdHYCRki0BSs9pgXx7H30p6fvj6zBgQ5W975ulsRlZVQZx5kfLWgq0y23p1JFR0DKXVXuFqPahLWsxDdxBiYGBOqqG1elv2b7uBRrBsoLiysyLaQy4W4tUKAAmJkjt0sXyy70EvamJK7+om4qrWhLaaBiswL1UqABKk9qz7EnVabQEVAWwrFSV5K23Ejz8Sxxxo7rnSXp9NFq1Cg9OJgSSwtJAnCHtw3kkYgkJ6hc1aIJdvUNOIi9jKwCeRIMg/76cm1SzyKd9KLTvU/04/XvmB4PJMc++rUosiq0hgxcMoIxzALcFguZHGm266xT3Iq0ajsalJgoqsCVa6RZT+H01nAI59POGXSSpQW+oqAKFuIxkC1454BkD661iSUYlhcCEYYBHeJwC+VJI4/rfONV9RrBVIhgWpEiVmCLV/uzP0B0Z/IUU0YdhiSxNgaPmSJMEnAjE86b9c6SyEFldwqILpCq2CYuMi1gBOdI5qyj0XtujNsGq2AMVGfihogkhgDH5cYybdFdZ3RqKKQABg2QchB8QbOGYSwnyGHmNRp7MeopcogVbUAqK3C4+Et3fXjVa0RWa4VaIdh+VXlm5Vixp5YCZn3+el3ITbJWUUXV0dTPd6bFvZASP3Zsx7RrU0QWqgs3bShQeQTGSDyCEgT5zqra9IqCqLpt9PsKBSCQ2QZIPAPjjWj6f0YBcghi7sWWGwGMZHBGPHjS+oroy0NTsJNwaawXkkjEeAQBNpycSZ+WlG5qG4BSyOO1DTBySSJYcEE/CeZ8ad9Z26gtTtIMNElRcRkngiD8WT599U/Z/ZmpXCEqxYlhPypgEjAMXT3eCy6O7sVjFp00Yrr26DMWEKfTX4J7CCxJg5BPMD2132d76aKFYQ1RoAMsJEgkcWKs5/izoUqTvmWrn1RBiIujCnEwADMZz89OdlSoU1tQmsA3xJJMsfeJtvP1IweNWclFUSbuR428NVWVLqa+oIZVki2AADg9oJj5HTinsjXqE3MgDmT7kAgwMQ0kZ8GTpdvtsXRHUIpV2YhiQQ2balgPwRzyZjGm/QKZrlnEW3E5Bt+EEgwMNMH5jUZzpOgXdWWbk3zTUHP4aA4NoILW+7G0TiTOjhS9Xspsi1hTAtIyRKkwxwf7PvnQ9PYJfSC1wEVDJao7ZlRPwEKY9zxHGtdsqywiVFmGmm5CuoMwoVlBhgATBz3c6nF4OnSVswO86I1IVhT9NXAtjwFUy5mDGWOJxx51f18OaAPqqKTIKbGQGLKzCXImQEukDmQDre9S6Ltt4EVgGhrgQxBPIzGCvyMgwPbWK+0P2aNCmoSoygPULO+VtdRcGtWbRbPwmJ1RY5OqnW1I+X2n3p/sf9NdrXfyXtv/AF9l/fqf/Z12rbzh9P8AT7n0Wh9uQ1SnehUNTXAEy7HAjkKVhuM3AeNP6e7yW5AUwMeP8cn/AC18+oUGXeL2Mzux7zwnCqF8NUaASwwglRk4JrlnWqSRYlExGGP4yooEEFbwgx/WODxppMjDUbdM1XU68IiKFBrGxY8CJZuMALP7jWB6/WbcbgrTlqVMWKtPuv75ZlBABpq0LJAUtTaTAaQ+o1KlHbuGqOtaozUhBDGmotNWzP8ASfBS8d1THmEnR69YlqEU19VbSlqiLVkqGyQigWx5JnNx0sYVkM9VTNhTVfSsKQQAxRRdckKop06gulQSrMyHl2gsFMjbigtL07Ec1VAHqqFU0mK91NGphTagvubJaLARc0S2TelNV6ljOhpouLUC1GyWEsiKgdncg5YQZCjVXTeuVWKs7KtGrPpKqeozBWtZnABKEsMKJtAIjtEhprJRNSS+Rtut01KiKlNQ25LgkEMEYrcLWsFuLroBi4n2MDv1SkNvWolFsZWwWZqhgs5CkpDi5mIgg93uI0GPtE/3kUGUGp6i0hB7G74EkAhaZYsbACpWkfLHV3UOubhG9Sq9an+HSLUCwDl+BCB29NWbu7wCQrC0zhdrstGUVDJ7R3m4qFU9OoUIosaoomLiJyxWIUgUzzjknTnpLmkBRUl0WmCAvIhbQkWhCpphXkNyeMaRdI+0W6rkVWLLRpkyILMxiAiAzfUkCTEAGTaIBs2v2vqNfaVLgoCaYS1SWt9Km4H4lXGaglBHaDBbWUGItVdGaCv1BNvTDGS9wUooZlUpTkKs29oa4gn4zJkZ0m6t9pajNdenpKwRioAuYIhBETILNAyAB76Wb37SVAqolPb1qayAxpqwJBe6BIIMkpJ+IC+e/VW0qs9F3O02gYWstOVUkKLi8eoJVIjPxHGbSCdrXQz1FJ1Zo9rvGO6oIxYvBcqTBW96oDfDmFttQdoGfbUdgGqLX9ZgqMUIpgSrXRktH/WCgGDOTAAnRXTt8gr0RTphyUP44BXsBJa0O5Z2ZoAx8JZptcaUdb+0yU/WpmgwVXSSHNO5muDAAg2gZB5yDECNBX2GbrN+UOuodUO0qJSVby9zMgCkljgOApIpjF1sQ0zg3az46b6C1CzqKtbcfisQ2V9Ik01MBRUCSXjhSQDJMU7FkKNuWG4R2VwgdhWkGVLClYtyqrlyJJKiQGhoC+2G5EUQFqIC7lXDYqKF9O6wlSJmLjl4JzJ1k3dDTjui5P8AY9o0qSbjdzUR3DJWCPTIIYD4vUZcAYYZ5Q9uZ013ZpCvunG2QMBL3FrSrfCWHqBacg5GAHkHEMMOm/8AQqM6mKhVSoIvCrPYGVmIlmh4xCov8R14d5VrblyrG+rLMFJWSacEtkKJFxYkkQWmM6dxbJ71wbv+VjRJc04pqqhzTRCggKpAqZOLgQrMJkQedMV/8QKMhO91fCO5FvsA1ncJYHJB5mY1muhD8I2VFDq9P0nALqagDFkFIElktwHIMkmPB1RvvsruKIcvQdiilPVp4DDktAlVBAgEqJyAdSa6HbBqrZot19qaNSXSnQNQAxd6lIggDBYpbxOZ+nuQqf2j2tZYF1J5usqVT6bRxLI05XgtiAMnWP3apTqES0qDhS7Lx/E4UOBwGGDOJGSuO+NMMqrapNyjDEewJMmABxo+nZKepGLNnU+03puv83ov2djqweAKmIZapb6qQDPM6c0PtujSa+0qU3USppGTn5CCDPuDr5etcs6XiQvzOOT8/J440z2e5YgNJkMbvcySf9NH0hP/AFJdD6Lvd8xLFaremEYw5VndiLhThkIEAxM/CTidD/Yfepd67WIKVJaIVcgIReGyZUngyMwp86xW43zqZViDaJWe1rRA5MTruh0FrME7lIa6FPHbBMCMxyPA99I4NIMdVTkkNetfaWg++YUFp97n8Q5xCywPAiD/AMGnO12FOtT8K7MJaiPiIqgs4AAWAInHgzr5n1cFazKrioEYiCsDxyYBIM5jWp6R9pCaSrZ2QVJgDugKz5aQWHgfroT08WiVLfKzRdb+zNVz6tMB3pU1cG4K3zjAVsDn2wdLt30/chBVpMWdmVlpbc2/EFJLoVggrIaYg6u2n2upUlDBnWzua8i0+wCk5aT7cc6htftBt1Msjm8TJJUNIuNwLYHuoMHmNRTkhVoxbpOht0na/diVppUCmKqikLqQDQACS5DBjPnydMq3UlWuq06lZEElyr/hB7wgpyxEgscEDugwcRpNtesCnla9MBSXQGmCZYGQMyoMzHEAAYGl3TG2lPcF03JBqgX0WBcgq4MIWJxcAy82kmNaPdnbBbOMn0jo26FSo7D0mCtE02mSYywjtaMe0adb3Zq6Q0e4J5n/ABH6EGfnr5+N0rMfu7/d1Ib1AaJUt4LXfFImBMKDnkanvvtYHC0fUqFwbbgVyw5kFcwksffHkjV46iVlHoym07Df/J//ALdP+9S/+xrtZH76f/Vr/sNdpdy7B9OPiNnvdpa1J+QimIIgAkgKpzxByPMnyNC76aFNvTCLUK+rkf0aJIV7fLk4QeWz4OjqNLO3VAlvZ21DH4aAzCCDcJJj39wI0F1NvWr2lCoQjutJuZGNRFBgSqpdd86qjwdejJR4R4cVacvsZnf7YCspP/4dGqNIktUyZJ//AHVQZHNgnC6R9G2xpL96ZlIKVGTMswAskAZAUscnlqmJ1qam8a3cSpvrItBKqusWiQRhibzTudiIgtkcaS9Z2C2kJ3lUUMoGLAxcJaPLMbgn8IAwOUq8CSSXUFqbRidrRqsgNVfVr2qC1qtITMi0LdUMiGJXDGBqadWd3qVfzUwu224xaKlQksVVQqixI4AJMkkzqHXrOz01JNdEpF5ksoYgszRMPWMT5XbsBAgacbjpTlqbi9aZDVjUgAd9oMxwRRSmsYMVBnnS/I6k9rigfpnSqdBhudxcHQO9OmLCKbhHamHh7sU6YIBESpPz0k6XtRUWnc5WkpD1qhJLM5JCInMuVBCkzANRjjWq6Ts6KbitVq1qVQKHKuqy6hR+IjkDALOABLmCwJBOkXUemGlSICQ7AtUcggIGIJVZAMtiYyqkDBJCiOSmotqSJbvqJq02FMWLdToUwMBUkvUgH8rALcTJYEzE6l0jYA7dTSW5jVqemYC5VQpreAiopa04CFqf5hq/+SKhoU6VOmtxV3IvUYLQYJbICoJI4H1OjanTTSRR6bZX07yJDlqjMoRCsDuNxeoCBAhSwwbJRXVrBkqXRSC1SoFp0SttxzfCgTSTDMIGGgCDznWu6T6dGnW3L+mLPRJSol1RUglQwCxcy2qi4CLmAckWp052enWYr6Sllue624nNQgzf3L2oxJe1ZBAabqiq4FNcwQ5FSY71qMGYTJYKfvFR2ySy9oCqoMluQ8Z7XZZV3Tbhqm5EU2AqinYYCH04vJYxgtBgCXdB/wBKNQ6TsKa7IPuHqlHmoa5qkoRNjA3MHZVgEgoLsQZJ150ma5rl7/RCBA0AEgMoVfC+o4mfANQk67rHSqjCmhH81AAVkKm4xC0kgnuXMSAB3M3wglWujGU280aM7J1qEUjQtQqRVSncwIL2LKurO2SzGQAGIySdZj7edGgU6zgW8VWCWOWHctwKhrqikSDIXIWQNS/llaDhUKhKYKhUiZKkWqfyLkrMhmnMknSYKbzTQEu7qTw1Q1IwJwIVCVFqrBJggDCxg7Lz14vT2r7CXpvTXrbpGqSErVqdzHAIDSQo5YBR+UG0QTAGm+82FOpcmxek9Rha1Nbld1FxKhqgtK/mMObwFOAAq1bzppp0np+p+LUX8SoZd2BA/DRQC5p4Fxa28j+GA1dZUoFkT8SqBFRma2zk2L6b3cgBiHnAUHBmjXYgpqqaFo6u1AW0bSSpR6lvxkjinJBUA5VhDErdgQutv03qFR+lbi9twzGkwUKzHtLgep8LCTVuAJNxCuB25CDpewruVeBQpk91YKqgAKWJVnBJNoJm48EnzrTUvu7n8ZmNWuXSjTcv6YEKEUrN9tkKzsgBlpU/EVlFFdKbeDE7rp1f8OoxrVHPiyo0JgSSZgMZhP4QSYkTHebFlAZabYElTSJkk/2cRMj5a2vV/wDw99SkYNJazkM1SsxqMWjvW4KCFByITIImJEZOr0k3GmQAR2ED5DmYBzyOMRox93AupGWnmQqemygF0tItJNhWQTnx4Pvpr0+gxDQDYT8cGJ9g8W84idDbetVFMdzBgtsB3AMC4fCwPOMEHWh6h9sKlZFAUJTKWPTBLXG+4NLd164Ekk/F74fa7oknFptsBenMiPhkH6c8xoPp24ajVFRBJIP/AGjj5aejptQ90WAgyXMY/Ykn5a8pfZ++2GMNMMRYGx+UtE/76WahHDZTTjqOpRR873C/jlpOIMk+w5nR233DDNNpgzJAJIkyc/WNbKr/AOF71qjIlVJVRdJC/QZXk/IEfPSyr9i3o1PTrLUDAcEiYjEQII/WNByi1Y3pSTyZnqDlyjEk44+mOfpqza7d6iwWFuWt+Yx5xkY1oz9mFCggPcMjM+fEAD9NVP0awm2mw5iQxOcn3En/AD1PcnwB6UgHp9KqboQyCQwEXRAgF5AAnH0Gjdj0+CGYW9osLEEWkjtVVBIN09xOQcjQlOiqt3LB47mbg50weoSoA7QOJaMe8xoNFtNuPIZQ+0tpK3RazYkhjx2giRH65MnSvr3W6lgC1CbQysw7ZDQQJPflR3AnMLwNVrskEwZ8zM/4xGur7Jai2kPglpFp5AB8jwNFRSZWWrKUWhR/K7e5/vNrtHfyTS/iqf3P/wDWvdU9pye4+uDrcpTqqthamrWEzmoTavcCMgiSAMltK9v1gelf3eqdwaHrMfiDVrYUR7lc+w9tG1durH1WygcMVUgcILQom420wzBQPIIMjSPqWyq37SkKJQK43WQ0CH7JCiWNzpcAJ7IAFwOrOSbz50/NHNpxms9H+AtqdRQu2R2wb6kqJUSAqmcli6l4PJYk4EaG3FBDRIgkVXKoFMFmuAWC2CWhpJPEnXm73j7Rq9UpUqEyqMxWWc5ao9hIUhHRFQySzfliAN1HqA9FadS2ofWFEqoWwEwag7lOACKV8BgEFoAJkXauPL/hcGUVCVTzXQKOyQ7y6sr06W3pqSjrYt5pwqD8TJWkrMT7lzAGdR67Sy6oBwFBcFu/ioMgraIICxi8cSNOKrU6hqKbXVtxTphTBbtphJII+FouB4IA4ONCbjfJVZ6SFEdSa7HtEI9Uio47QbvgYAySRM4EKubrjA81V/OQPa7pqVGpVa1qgRdupIFqsXvYWLAJAUsTEYVOAZUdO2YrVRcwF4LSYy3EEnAuY5Yx+bzA086xTFajQSlS9Mu5wXkBaS2hiwi1RfULH3uOZ1LpSemPwWUUgrTVdDdUYrF8cqAOAPhQ57nJ0zg4x+RLWLGOwo1D94KMzUUZFRLFBa0AQIUt6XqDjyBExME7reLRU7hwjG4lFBhi1xzI7iLgrMpEA8S3IexpEKVuHpq6sbiFLFVJYKMsclBaJCnnyTP7QMCaKpcq0xxIPxBoJYE3MTxbnEyQV0i0rkkdMdRrTcvPKFL72vuSlOtJprULMEFsBVMgwSA5VTAERJAxxOjSY8BS24Icusmxb++Y4F0IByVpwPiGidpc9NpIUsRSuYC43EseYuc9oUEgdxJwNBVtu1V4ltvTFyekpVG7Cqm5TLNcfzELdB/KRppLa6OZz3e4Oo1Z9RaFMjNqTELNVSzVOVDF1ygDNgAxCqPeo7SvWZiGSrHcgzKrAVqjhUEu7SxBAHsIVZGTcU6NMU3diaVgcByS/phmsHgJfF1gCgM8cCQdnsqz1Xdqno2wLFqFmXB5tNoBAHbnAAvWZM5Kx4Sil7v4CdhsHWVMS7BKXp2IjAibr7O+AeMwZuHjTbf9KYWqtGsKppgN+I5WPhiQA7MQBJULmbjHKnqdemKbmrSguLTlpjL2KoYWgsJLFlByIcAjVO63tZqgFWaadv4TQL5WETuUSCuYAUAAwFOdHbJvc+A747Wkg7b+jTtS2yoYC1RVdwLltDMFqlUUzHxse4EEeKOn/aELftWpNgFVsC1KjVLgUKMyxGWtwQCEOcnQ7dLaat6gwssUcghvyrIHp3MQICyihcz5P6VsFSqT6a0q4AFP1axquGKMFqMoIVaYhoFkkgDyNBqPUeDeKX4O6hVpPR9cVLFWaKIjKXbILEPPxsZSYIRSSJkaz1Pq9erhmkEwKdisMmbQGDE5PGSeTM6ebtWXiu1OiqiPSpgKAFEk2lBeR3FKamBEmO7Sv+XCE7W3NplfVNb4iM8wbVHlEM4yx1XSgqXXz9CWo232LKfVfSYlinrAYFIIhVZM3sotJuJNlpyZYj4dFdT2hYLud1UX1mEErZa8KBKjE1BPcmMAkTEBX0/qFUgiopqA4mKdkeZ9Wm4P1DD6arrV6N2USeSUqMDkRi1Hpn6QPrq2ypJrp2FWp7XF5X9i0UGsmmQ6gFjZPbHFyxcB84tPvoOg5EiTdMxPIHkfKfbWx+zf2OpbgMVrujLBSFyjAZJaQGX8uLeMGCRpdV+z1YmalFka0zUiCAptN68OSfhAh28FudVjKFtXxyB6c6TrkH2/WqbUraykxiBgEnyTMyeI0XuXGBuHZivaKbE3qvtUMm0AcJF/gxOa+rdKfZ2lIN8gbkGScAkIv/R7SDJlzOGGRrP3GPP76y+m09T3Lgd6+pp+2SyaXr/XaTikKSen6QtDFiSRAAHA8gnzM+NDbfqpaAzknwMnx+WT78jSHcCQckYPB0tr1XXIJxxOoav0ygqRWP1G/LPpO33O3ZbnLpmA0kKT7ERA/Q6YbbolJlJFd1kSpkMpn5hieRr5ZR6rVTgiRiCJB+oOjaX2oqK/w2/2CV9uJJGdcL+nfRnTHWjw0bqrs2KGn6avkdyspPzyIk/I/wCWiNl9lFcAvTqKYkMKYAH9oh9YpPti1xJLhjInBx+3H6aY7D/xFVFIanUc/wAXqjIP9WyOMaR6WouCnqwfI16l9mdvTA/EYlhhVA7fe7M//OlFboaBJWoT/FEDiPJ/08a93f23oVCWNCoGzxUkfsVPj6aoPXaJhgG4zKqf8/8AEaeMNT5FlPTfFFHor7P/AHx/9Gu1f/5kp+5/b/fXuqe/sSuBrOqV+yoA5Xm1/KSoQlTyO0nOOTmNUbPre5p1K1SXoU61JqiU1g2Ciq5YspJeqO2AAQPpArr1ZrJTJFzwDaJt+NjVIObAqqwmfc+BqNDcz94Kqbqa0UAY57nJQH52q1Zz59Vj50Z5eDh0JOOTj01qlSipk1AUcoSQBVqXVmABPb6SsASZaEQT2gau6Tte+klQMPu1N2t5YPe7s0g2kCDb3H4pJJ0P0zdekxxeIKusD8QuRcCSCRLGZEZHmI023VdDUq0mVkqUqFxeQKdQQiGSZchGaAQAWnwQZvJOFKunn5NFLUTleb4+ATYbF09J2RbyrbkKs8rSYr6nkm5ivt2r5GvOnblQQWJAZVpO0QWDCwEEjiA9Y+YWgPzZr+y7Idudw/qwdq1KDgWjcPUNsSSX9QKmOEMkE6KpU2eteUkI1JKdNVlb3VQP0RRcxYyfTXnjR0qlKnws+fuHUjWYk+rbdkRKRlDS249die0XMXKwPdzJyZgeJOobNjUpUvAbuIYxbSEv3nxeAHJP8Y/hGrvtR+LVVBmnXJYgMJbu9MII+YmTkkqOEEAdQ3kIElW9Q5ZR8QMEU0MSVi0EnBCBsjTbt9Pzu/sRkqdBO2WmvcWw4eXIKlu2SBAu7u4rkRK8mZrr7oh1JewWC5KYKGWANsLLGKYQXRkYAPOo7reLR201YNxuCzaGzMAz8IhSZiAAMzoAUg9eovYCWYMW7QTIU2gCWMn2BgEkjGh6kbeQxjJrBaN6u3o0WeDUpo3pk8rVqdygKGM202UBQGPbk5Gq6PUaiUwSrBqpYUUtLVWiLqhAJiGmJEyVJItOmO26VSqGrXrF0OS8wtlMHtGIBQpYS8kExzGFr1nc2ikoYt+FmGVAAEB5CSCxJa4m6bRg6n6iSqisocWX7LfhTSptSYBnY24uZkWe8AsbPyie0lmBZYOi+t7+4I5pIhPcQwBYkZDOFIBI5m4/rq7ZdIb7wiUbaiWw5B7jABiDwXMQCYCiRkmb32pqOKwpPUJgqgW5aYkgR7ntNq/DHuc6lFrfuZSns2IBpUq9WgR9a3peSIADk1S1vJyDcZxGrepbwrTsrmxGWm1L0nIZoU3FFDXdwaO+FAVeTrtxVlUV7qoBd3FQrK1GK2SCthaM2k4xAOurdQoKrA06fqErPqoXqVRy1wgmAwEKIgcEZGi5K7oeEaTV1/YFQ6aa1JmpKUVmt7jdUbHcA3BJX8ihV4M9s6C6bub1aqwhmgojOcAghGMNEhO/i83rBBM6P6Z1w06cUgULg97WjtYxeiqzOIAgAsD3D+IasruaN1NQtMgL4K5IFxf83whcRBFs8QG3232E22lXJbvKFOrV29Z29C0AMJZVFpUzSEiqVdi3wAfCCTIkz691GhUtIf1Ky3wzUb0tLkiFZlCsFjieIOROkW5quWLXIxMAmKXjiOwYA4BxqsvUkCwGeIp0z/2p6rCMXTb8+wZPUpquSVbeoTNVPUPv6NIf4l2IHyGpsaDHG1q+MpUtGSFB+BhFxj641VTDs8CirGCTdTAAAEkswttUDJPAGnO36utAquLQtSVlwpJAOFZmsuAgds9wJCT21nNRXtz+5PT090kpY/YhsRQ2z3V6TB7baYqQSmWHqWgA2ziGBLHIxq/fdcBenuKb1LqUi61aqQWnNrB0ZlABkZBORJkPrvUNvVKSatJiO5qsPE8liavF0t2k4P6CG46DTUNU225SqaTCWTtKqcqxeYBPtjgnEaWKjhyw2UanG4wyl1/kO6pT+/Q1BqTlFT1SL6ctBCwrdlluAfEESBrJVKQBMjIkHg5Bg5BI/bWy6TWqJtmqpRIaYeotpFTBzcGCLYYYxaZtGTJKDqG0D1KlV61FAz8U5qZOccKDGbWYNnjVtHU2ycXwuO5P6iKcVPq+RKNreYVWJPhQSf2AJ0Z0XotZaiVUXEOe4MSyE+k4VF7yc28QMzjRw3VJTFGm7EH+kfLn2ttK2D+x3T+bVx+0e5Dq1UM1NTlHtUHuDAkWgMQwu7iSSfiEzoa8pSVJfcXQcIv3MD3XRdtW3iIrNS9an2k9/epZSSysEJhILTaWGIGs51DplrMk8cHGfIOCRBGcE8j5w9q9YYNUFEUKdN2VihK2krEErcQqyJsXH1jR24WlXYFjUq06S2fzZKs5ua5VZWChG/IWi1lMiCo5YqUKvg65uGpe3kw1TZNIOdVihnz/AJY076eFaogYkqWAMDOTEjJM5mACTwASdNPtDstsqF6VocMi2JVLp8JYsLl9QMRBtcgc2l+BRvbKiMYuUXLsZI0TE+Dg6PrUqK7eiEk1u5qptIAByoy8ErmSoAIKjxqCPgiOfbVLqIjI8HA+erbbpk1KrRV6I92/uH/69dqfb7j9jrtLtYbR9C29NaD1WaXrOim5zJAdxaD7M4Qtb+VaYP5joXp9Z0Ws7IzCo7D2FzrYMckJSVlHzdQMnUN300PW3FdzDfeFsPsiUQagiYHaAsnhSffTL7JtU3DU7lJCM+5KiDMFWpLPzlTPzb9OOxEuiNj077O0duqIUvqOwapVJBtcDHbgWg3BY857jrC1dutWvVqrcKbizuEES7F5lmJIsENP5xgaebTetZXG6LsQ3bSqgkBpkM0tj3IWJA+k56j1K9FFNWWjUqIKQeLyhHED5Lj5RptzTd8+P+i2s4uC24/IybqJpbRmVJLV6VGmCTA+ICfkslj81X301qfaay0EMPSpVapXBkIJQ4yoLlBkm4lRiNK0IuUK1yvTqN6ZnNSlVcKQDiCFqE//AKanXbdvSTd7mmVdqnp0UdoK9rO5tU/kUKIJ+JgTmNaMVbJRm4hOxYUhVVwrIahdkLB3Q2UqYosTDK1RiWcA9oEZuOlfWd+1GXJUMqstMsZlyZLBBhiPJ+FRAMyRqmnuloekkeo4Fz01Al3aSzVGbtHc3PMgEkAZXdP6Y+6NUVO56ZJquxEXCratNMErSDAyR8ZmYC6FDJuTwNN70/1KtKtUb1GNiIvAWFUO5/rsxIEQFHuSRptu9rTUesbbll2mfw/jbOcE/FPnGgdvXHqJc0kvAWP4q7kE/P0xgA4ieI1GgbkKVSPSYeowYYKMTLGSTcUQ2g/CFu/MNLKHA0dVKIXs+su1NTcUpu3qBiATTUIQjGQFk1O9aZn4lxklUXTOsNV3ppi6oByWI7TD/EeJLFRPljPyB+63Je1LYKurOnAAAEDjLLT7QOSfbQH2e3FJB2gJ6kxmSzKzM1Q4xSpsQslu402KgzjbRd2/k1ezSmq1KtJw5qxt1dZIIALVCCWPaDElYkBfOdGPvKaowUGMoCwAZmC5wMkFYIPjAwBOs4WqBdoFYksGrrMSfVftBBJKj0kBkwqgnyI1dSDyhe0sSLgSLgMmwTgANFxEjEnnE5RK3WEX7fdVIKsVFMsrCkAougiWeoBcZgL2kKBA7jjUtz1ChSYkhaRYEtYlq014MxBNUsQqp8Wc2xipN8l7hQyWEEuZgYIUmfzRLD27cSwGqVUbh2qm16dPCliWDvZAMGQ4RLvkDe3IB1kaw6h0KnT9IrySoRTItUfDiYAABOS1x8wBpRv+hsiloeJyxAI+pI4OfOnApk1iGSrGZBqd5btgKCkWwInAgAAc6ZbkpYPSrPTtFhp1W7SWwQZgFvrP6a2/a+Tohp2rZgauDBMGMwQf8B+nnUtjfUa1GCwpZmbAVREljyFyB8zAEnWn6l0AuoIq0FKoL4qHgf8AUOTCn65OBnSbeqgWxGHoIQzmYNVgMXn8qxkLMIOZY66IyjJE5KUTq3ViiBabNDNKXc1GBj1XAMKqkQlMY5ZriNLRVLExkfMEk+C2fc/mOBrzbO1SaljtcYUkEJxAgDx4AxA0UmyjNRk9u4qKQIP8M/isPc9o/r+DSRLe7D6CUzTpVVpIvcVW7uFR17bSAYYsSD2UyeGUESR2/wCq06INFQVpwFtYF6kLxchY01uYX31CCSzGwzofY3VnqWWkJSZmd3DOYFqwQQtJbyvahEAETGNJ9/Tag5pMabEASVYMMgE5AGQcHHIOljp26svKcpR3cIar9poeRTWTat7d1qzDFVGJjwLRFwgTg3YVdqi7o+osWFaQIZQxmcUyQ1mVi5veOCdZFt8MEqB7kn6/99X0aFUxahF3BJCL8jc8Aj6GeNU9B96EWrHFpOh19s+nrQ3FqOWVhdaQw9OThYljFsEE+/gROcvBP5T+mdNdls6dQ/zjdW1HYLTVfxLuAbnyqnNokiDBN3w67rWy9ELftGpowdULPLEg4drQFAgkgCbxBMjJ6NLUr2csjqaKresIUNTB8f469p7t6SVFRiq1lsqKOGHzkePfVfqL9f8AvqbU4HP+eulpPk5U2uAG7299TCHnH6am23nzJ+moGkQfGlqxrOqMYPy1UpkYj9zq6sRjHjVaRPtobKDush6B9jrtFekPcfuf9NdpaQ5tBRVtu6bhoZnYvUpiVWVprVAUwSmTNpBFsgHgvOhOaKIBVWiag9UvYbbbglFI5VGFzQ4Eh1yCDrO9D2R3C7dXkeotYVBnAqVAzsT7CkjfrGmTfaBnr1jT/DvZUMeUUsUBHBAUAGR5I858xR3Wgwmo5Yd1zZsKjEVPU9R+6Qe0LFOwEn4g8qecW6ylXqHqb2lUUfg06b1JHHYWpoEHuQLR7Bx760O63q1Uq0EAFtRmUhsdqn1FChcGFugGOySFjKXYdLdqu2RgAtIUYcEem8oSWVxKtTHFwMSg8jQWQS9zcl1HKUv5zSLGw0KVJSBJn1DdaAOLizLPMKfbQ29pVfu1EAlaj1HYBPhUXKgppnColJ0B4gmCTq/rW3G3p1H9IpUO4W0DtB/DlRUkkLBpmoWIBCTE3aU/a4rQ7F7TTpUlPcS7N6ZZQDM5rVGcsY4P8Q06l7aC40VbyrY9cpwyIpcj4SxgYIxFMPUj3KkzOj9m6lErAG7cld2wIIH4SstxGCe9WcCRmpxjQW626rQ9IuWF9oEElwihX8QJa4yxzIA01Ppr6zKSWZQfTIHcoHoqAI5khrRiX/MdUTVLz9CafKA9obt1tlYEQFuvIJEUu5mIn8o58SZzjV32g3RQN3iqr7hECxafSBTtCESELwhOTAIIGrdj+BvTQm+sVerXYJcFj+joj2pU4k8FnVBxnVfUU/EeSQq08lZE9xELJJlmzkmApydCUk+ewaUUZvcVzUXcIGdlpNeaglWqNbVCwIMh3+eIHONWFRWq0aT0gKjt6apTg2oAUVJUkH87k858Tqrp26Tb09zUFyg01NMgwP6QqLBkiDLfPR/2Y6cDvNszMtL0kavABu7KVwJIwA0AmTn2zpuLbClbSHnWKy+qgouoa1qFLy4RTZcszyqwCeJJ0NVoUUpNVp10qCmAoWmxa5b1UJJIgu5Jdo+EE50Hv/wVp1Vw1NDQpki7vVu5iJ/hB/VxqrqCOyw1tFHZ93W9MABFUBVVRFs5IEj4jnjRWndZ88/kKmstlnUNqvoU1p+rNZgUp1GLzWYEQCqhbSXFQyOB9NX9L3v3au9Hbs9ZkWn6VFXf0mZQVqRPgGXgkSVg/GoFDU3o0qdSoTTdKNUD1SwWmWYgAE5aolMsQok9qTA0R9m/s4q0aj722k1U+nSQ98oAGkgOFIwXEEyonMCZtJLPctBybtB/Xd5VQ1NqTuHqo4tqKiqDTgEKzkzIYmaikCZ5Gk+0NWswpmuhgEnF4RR8Tu4hAoHJuJmABJjTLq/2gG5elR21RtwwL+o1VQKLUwcNUVhCimOagCgDw0jQm863Tpqq0/w6XaSaS+m+4I/6jAEMtAcotwLZPkRSMKjVZNqze67wTFYOoo0U/CDAGq8g1mEwbAR2jJVCYWZOdL23Bq1QoDKqSUgBVX3qNI5+ZnwBkjUKjNUWUf1KlQ24YqEp+Qyk3QW5OQLTljqG63VWmVp0jdkSO5mLwTNswCBwubQZPc2DtJbwnfVUQi9nd7Yhmc3T5qCSAs5C/F/30l3W9vMkyfAHEcwqjx9NTaqFDepbUZh8PJB92qAiD5gXfONeVnIWF/CNWDYSVhbZBdyoJFQ5VZIg3E9y6pCKj/0yDtxT9Oh6DoihitQ1XEywuBRUALMigjnF4YggRBf2g+0NGvRoAU5qLddllz2iTlmYMAIQtKhALogBP9oJp1VoN2+hTSnBGS3xu0eZqM3dIGBnS87qB2yvOeSf1gQI8CP10Y6abUuo71XTiEDcsXUqBTsJzSW1gYz3MZLeJJaJONQrb2oCSQRM9xJZm/tOTcf8B8tBHcRx/gdG7PbVqysaa3KhUOZUBZMKWJItUn83Hvq1JZZGm+D0dSkoWyacFA2QuZgA4ieRoit1mpWj1HutmPHOTjj6ewxoXq/QKlEXnvpFyi1gGCswUNgMAwkHBIAa1omNA9v8R+hH/DrJQfuQXvitrGpIbx/rrwUhGCR8pxoCjvAOZ/TRQ3iHz++mtkqPalYjyP8An01U1ceQP00RI+v7amsew1rNQKigmB/31JqSjkjRLIp5A/bVR2q+CR+v+o1txqK/u4/4Rrte/cvn/gNdrbgn0ClQFDYgyfU3RFIT4Via1aPl3WaGTb0man4qFnaYJLKzGYMwCO0x5Ck/l0x+0iipVWlTP9Cvoqwj4oYsw9u7H6DSDo24Z9xXwRZBVWkAAmoB4kKUVWkfxa8q6TGfnn6lZ6iy7hXAxegHzZq7Bx+oVh85032FGltd67AVTLtUphKZYJTAUyIcLFSIQqCWYkcg6V7mhRBRlq+paylancECio7OwU5vVadRc5EiPiGtLs0VDRKqaYFOp3ARCUgxp0zkmYqhiCctSnwdKUjcXRBtx6/oqXIusHoM2U9V7QWa78XsWOCVJAwNIN+V3dcMRaNy1R5XuPpUmZ1zHazMyKwE/D9Bo3p9WkXesk/zWkzF+VaKLimRgW2scEAli04gSF64o0wa39MpdWkWKDXpBiciAv4BAAAHdJ8nRj0Q023ljCv05qm5/m6xTpK+4ZDJZpc2mOSSVViTn9NedJLUS1eJvPoo84RQwQ1iY8VAFX3Ic4tnTHaboFXprTcXlVqu7qopqiqWZAEPamcT3d2RiV+23q7lqlYH8I1GVEgBFUCxUtIi6GL/ACckjI06m6fnyK4xSUhR0rfVKG+NBkQM1OpuKsEtFlFyqEnAC1AeJJuyeI867XNOkFLm4oCfJwvxRzg3N87Tq/o9L1a53PP3nbx5wUpVErKJ8era30qD21TvnBr1arxZTZVA5LsMqn7wT8qpGg27ElyB9X29u2KKAp+7hiDDG0VUpxx8XP63aN6fQan06ruyZarTNtPJu/EoUcn5s7CB/FqqpsPUau0yaxFCnT7rmX1EIKQCbCKZE8XVJnkhj0pVA3UsSqGjfKsFEVKlSEp8BQaaQBzaWPM6ovavn/B4KlbRX/I7Vaal6gHovXLsVVhAYEuVLZLNjItiZOLdV1dzSDqnpzlGKxaiKAXCwMtAuMGBJBgwNeUGapt1piSKtSqxdhFqiokKRHc7BuZtEmJ1VtqQp/zqqOyoXYGxmT0yGDNcsj1PCockKxPjT8K2+LEUX2A+ssKu5dngqgJZZlpAC01aRj1K2Y8qhJ0839Q16CUkIetRL0FpopBJcIpcsTEwrzxCgHgHSLbT+EGBv3FUbioIkhQfw0A/sXGPdhp9vN4NnQIIH3iqJqnyrGZpqR+aSfUb27dCmtvcbdVoW7/09rT9CmVd2g1XHwuRwPf0UbhPznubEKUNVpJZmknJJOSfAn3mBqFWsSSTknOP/jjx/wDOnfSdqaDJVcL6gYlKLsqgwskuzSFAScZaWXzA10Sfpxt8gitzSLKVH7vSkm2o8AtElR/Cinl/JPAnJxGg91voJpwSgFrdxvJHMuMn+yQVMca1G/6WK9VqlALVdaFEoPUC2YJ4a2TEHJ92xOs0/R/Rb+cjuGfRDi5gJlncSKdOfOWbhVzcOfTnGWX5/hbV0Zabz9wrpHRaVTb16xDEUrLQSFNxuAQwYKMbe4WsLYGJ1Gl00fekrvS9Ogb9wVDXC2moYqWj4ne0R7VBB40Ov2jZXJUAixkgEoBIiVVTgCJg3Fo7i3ArSsy7FyxJFVxRpgnAVPxakDgS3prp6ndvqHdHZQsG9J/pB6gZ/UdZgljMkNBKsZ5HMCQRjVe82YC30yWpzEkQyHwKgGAT4YdreIMqK20TsZUl5CqotclblIPKFZ77h+T9ZWLhfjgiAU9uXmIAGWYnCj5n/ADknAHs/wDsmjs9anRplqbUWSqwKipYzASFLgEkwBSDck/EdLOoL2Iyf0XEeVcDuDmZLEZV+CvEWsultxz9CMYweQfl8taS3qhoS2Ssv3e9Kq1Gm7GjfeAy2ljAALD+IQRHiW99BCt/z/fUy2q2T/g1RYFbskW15+uoAEa4t8tYBYNwRoil1IjwP20FOvbJ1gUNqfUgTnGimM5UjWeMjVlPdMvnS0ZoeQ3y/fXaT/fW/iGu1qBtPotYCnXpUg5awglv4jeq/wCbftqrf1nSjWYLFRqZHzk11p0x/dLY+uu12vJvIZqpY7glDdqgZnuCq1RLkiVop6NAtBEN+L3AH8yE+c6rr3Van3fdIFPqLSZ6ToPdkQkAYJIe4MIFrLgFTrzXa3UpF1aEVRBt9lWAvdrqVBcDN1S/uj4jNPM8AkTAGk7byrVeqtVABWbapaohUgO4CiSQGpscsbiXMxMD3XaosA3PabertA1KogJvZKsAMB+FeA5W7svaqYVWgNYRKzOsx1es22WlR2tMSzXwVYonxNJZpdahCk8z8cSBj3XaWHYaqgmvn8Fn2cq2p8TwtBmpD8kCkEMTwxqANk5u+uhNt1B9rScelbWRlFUtkguylktIhXVFBLiTAA4E6912mSuVMWLpbutj/q3T6YBqrumMO1zYLU5ZiyIQCoQBit4m0kk8DXbYmps6qAwrN6a47UppSAnm4kJUlpAyABMHXa7WXI0pbmyn7IdIFWjQqVCBTovVq3HJVSE9NIgzM3MMcciZ0L1PqIq7gbWky+h6ZNYU09NGyq+oy9vwjAz8NM/Fie12jzke606XU92xFItvKpsqMpfbow/o6YhBVZY5thaY8sSY41nOqkmsygGFNoAyZ5b5klySfJJ12u10wfubOZh3Tul2uBcPWOTHcaQ+X5RV47ie2cAnIp3LvUrhaC4QMqAHgSSzEt2rmSXMcyddrtKpN3J9rGQfR6g21WmqMrtTDMrx2KG5VMSwPDVH5vIQAm7Sm6ruXJOWZg1RjgXEwC7ZgTChjgYkznXa7QWE59S8Lm1FsAq07cMCpHIP0/bjTD7QAoKFD/0aSlh/7lT8R/1AKL//AB17rtVTun8C6kdsnFdGLaG2ulmJVF+JuT9FB5c+BMeTAzqrdV7oEWos2IPE8mTyx8sefkAAPNdpllkj3Y7mwsGuNOoAtRRyRMhh/XQ9yn3kcMdDbvalHKmDHDKMMDkMs/lZYI+uu12n6hKI14V12u0QHBNeGlr3XaWwkPSnXppH212u0bAegHXopT412u0LCd90Pz12u12huZ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botgard.ucla.edu/html/botanytextbooks/lifeforms/images/aquaticplants/Tule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9257" y="1162742"/>
            <a:ext cx="2250045" cy="151878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data:image/jpeg;base64,/9j/4AAQSkZJRgABAQAAAQABAAD/2wCEAAkGBxQTEhUUExQWFhUXGRsYGRcYGB4aHhweHBodHBsYHRoYHSggHx0lHhodITEhJSksLi4uGB8zODMsNygtLisBCgoKDg0OGxAQGiwkHyQsLCwsLCwsLCwsLCwsLCwsLCwsLCwsLCwsLCwsLCwsLCwsLCwsLCwsLCwsLCwsLCwsLP/AABEIALcBEwMBIgACEQEDEQH/xAAcAAACAgMBAQAAAAAAAAAAAAAEBQMGAAIHAQj/xAA/EAABAgMGAwYEBQMDAwUAAAABAhEAAyEEBRIxQVEiYXEGE4GRofAyscHRQlJi4fEHFCMVcpIWgtMkM0NTwv/EABkBAAMBAQEAAAAAAAAAAAAAAAECAwAEBf/EACMRAAICAgIDAAMBAQAAAAAAAAABAhEDIRIxE0FRIjJhcQT/2gAMAwEAAhEDEQA/AK8bSpJVMUSHJINajLbLQQFZlqnrIS6WfEsl2B0G5+/KNkSzNLEshObBsskg+p6xpNnuBKlOEZEjyz95wrZRBk5bIwSEsNVM7n6n3ygOVZmTMUpC0KSaLzxuCXL51GsPMDHCRmyjnmQ7evpGWxQXLmpKRRCiDq4Qog+DwEvo3RWrB2xQQEzpQSfzJql9yk18n8Idi0iZVJBTmGNG8OkcxxQyua95tnW6ag5oVkfKoPMQWhYz+nSLMkgZ5aDxhjJmFOhfZts6H+YUXB2gk2nhSyJp/wDjU1T+k5K1pQ8oZLGEnRWQfI51bWA3ovGvRlpWiZmOFwcSdxlQ/ePLLLZYZWPPhzOWzO32iKbJAbCGBrQEZ6wttSsFKEg09cP1ygJha+l2lGXOGBghYyfI667in3io3xYlBZSQQltquD8oaWC3KSAsrQc/irQc/i9dMoU3zfHfTGAw1qxxP03faI69DE5QBKZ8RSwDfvu9YyzKQpJBJSVJpWjvUEtRyM61Idnheq8Qsn8icy53GjV/YwIVKBLH1o24frCxbiBNexkm2JQSlYSwDAs51cEbinl1iM3ukywCMxRQDdUka6ZM1c9VlqtKeElTKFC4zA1pXaPThcFLF6u75/ozem0U5Jh2SKtBA4iAnMMHP8ZZwJMtwSQUUatczuP2iRdimTKOA+ZJc+mXSHF2dmJLcbrP6jT090zgOSXZKcktCFd44+IVGoOmukB2i3KIZwc8th9Yut+9kpKJImSpRCzQlCmY6YklwU88xFKv+7zLUk4SgFAALAYsNFFxmXzJrkdY0a9EkzaXadc9uUEqm+/dIUIL9eWvhDj/AES1gOZRIA0YqSNDhBqOXlDhBe9ILg9avDS7rS6FMwb4jU7+T5ekV2dMUktMFTkdFB2ceOeoNCxeJ7Jau7UFZijp3B57wJRsMZUWhK2LNQtgD5swD+P2j1CyjNmLeArp5UhfMnOHQcxoBTKnKp3gH+50LBVdNNq0OTOdoRwtUUUx8VOoONATTT5Ea565QrvxAUjEHcHXm23h0bnEVmtJCcRYAEsXNKV69IL79KpZ/KUs3ybaukBLjKzN2qKtOWSX1bOAUzIJm5kE1FDA5QAY6jmY37Mrkm0yv7gLVJxcYl/EQEkhnI1bXJ46WbTcn/023/kn/wAkczuWzAEr5MPqYZKXHPknvRRLReRarjB/9m2/8k/+SJZNuuUGkq2g9U/+SOeLnVzgiXMELy/gao17QW4f3M3+3krMkKIRjfEwpVn1erx5DWReACQCl21ciMhvKPS+kF7TjLSmUkGieIjc557l/YjW7hwghv3/AHiG8bxkJmqExSsQLHCl2DZE/bnDOQtAlCZKIWl807tkQajMUMWsQPnzjgSTk3UUNIEnJSsHNlBizvUMWPIFohTeJKCFNiBxUG428oE/u0pBWSoMMX3puYNmZSjJKSUqopJIPUUMeJLmkHX1PlzlmZKBBV8SCGY/mDEuDrzfePLHKKKpHHRt3Gn7QSRsJSUIqQVFzQ/C2Vd3ryaLX2d7bADurVWjCafTG1X0xita6mKleE5gwIp8IZm3/aFwDwKsZScXo7JLvOUzJUXIFDlkA6VijFnAPnCq3WsFRSzMc2cuH3D8niuXASJTGjHhc0Y5hm3huiYVAYiMmClUIOwJzGlcnpEHpnanyijFggOK0YjloG6wtV3iSCSWL9R9fvBs1OBsXXN/FxQ9REE6069H5+PvKGW+yclRIEIoEuEsz+Dl+b+TiBVzxL4cRZXkA70JpBNxT04ilRZJChU5YtRsQdefmn7QWWZLmMo0LkHl98oHjaeybmmrRDbbenEMINCQDk/19Ye9mJWM4lsSSUoSfKmxfXlprUSvxbKLj2LmABAKqOoVOTkl3z0EGcdAxy/IsqbEUKKS+4O/ToaQzsqWyETmR3qAtJ+EcNMw1RTmKcusbSSGZmORfN9jHPJE80WnY4sQCg1OesV/+oF1oVYZlADLBmpIFXTUjoUuPGGslbVHSE3bO1hNinuQxlqTnqoYR6mNCW0Tizm/ZGzd5PBzCakdY69ZLCkoJ4HAY7p6NSOT9grYhC1JVwlQcEZ5Vi+We+lJxkzEsoBI4FNtmzDzjpl2dOPoSdqrjRimKAJQS6kktxEAY0/lVnWoIoQQBFBIVLURUkUbI++kdYXajjLh3q1GIzOWVedKRU+0lyJXNKkmjD5O3rDoSSEVjnlmB1yMbplHENnav1EaosWBYBOrV50+cMVWVSSKGop484V6AgPCxL5ANlT3lEspTJcs5z+lSRr84ltskZh6gPnmM/fKICAoAGlXbfKtIHew2N7tsFlm4haOBQr3mJi3Mnhem1X5Qkva6ZCZrSJwmo9RVmxZKDMXG7aQXNsZWhSSxxB9mpmHzrFbkKKVEGhGcG3WgOh6jCAGNBQe/ONZx5wGFksBU6NmfCGcq5SAFTjU5ISfm/084j429jcgNUzQV9848Cm1ryq3WDb5swTgKfhJqNqOPT5Qqmlltk4HyhlFUa6YTimfmHl+8ZEeIav5R5AoNi+9JgVOmHdam/5GMum81SJjh8CqLTuPuND9CYHtNFqGxPziAiOkjey5zzRK0l0rqkg6ZN1gG81f4lgDT/8AQhVdN5GW6FMUEv8A7TuPqIZWmzTFJLS1lLHjwnDy4svWEqmUu0IbKnizgyfOCGY8QgmwXMSHmLEoDVXtocWKTYZCgqZNM5T5JS5PR+EecNYiQksNwT5yhwkA6nbl4RYEXBLkhicShppzciJLy7aKVwy0d2jJnqR+pTVy/mFMm9SBmW1GY5wrseKiuxpiGmeVQGHJhWkbYXLEvhpn7pAsglYcEYdTk0TWdSSlWFaQ2aiC9GZhzrXlCJWy7dKzafaQOFVf0bHcHT6+UCEEgEhmOWg8G2jyyyMYJQoFiQKE9CwHtxE132HGnEoYk6sQcPh1bXyiqSRCU3Ls0RZlcZwlSkArCQkcTsHrpV9WqweFNqty5qEpW4wOwJJz1cn5bmL3YLH/AIlBZqrDmWbCHYkVrmz/AIatrD2h7MGdKBRhStJIZhXhckqegOdcnY5RmxKOdTDpBtx20y11DozL6bGkRps7UUllAsQd4Ns6UgHLaNWjLTL7ct8UTUUJZJ0DZk+MW6VOlTxmEqoMYzJdstQ28cck3ohGRNB4+kPbr7TpcAMG/SSOrkVMRlBl4zi1TOiTLPMAphVnQFq9KxUf6hLBsZCiHJQwB1xD1+KnKNbX2vTKS5xsBhBwnLUuKAmKFf8Afy7UoE8KUvhH1PP5OYnjxPlZp+OKdLZ7dl2Lm1QwALYlFg/KLF/0LbFgldoSkJyda1MW5fD5PyMGdk0YZcr8NA7fEHd2fUk6bxe7HNxBCSrCkFkykUJozqOuJzUv9RR5HYI441sod2dkbSjhVOB0CkkmunxsQObRYbPchCQlQC1Bws4nL6jwzi6W+VNJHw4U1KRxH1aFkyzBNQC6i7BhQh30o7CrwVK3sPDWjjN+2nu7QqXngIZQ1oDFmtVkJQClTEZVzeKNflqE20zV6KWW6AsIvV12lK7MhRqQkOf1MA3y84bJpWSjti+2zDhDVIzcfb3WBZKcSioACmWY29+EE22nzY67wAi2BKjgck/h/iEj0FhchCgSMiAK506GFN/WBwZ6CCH4gM/93vlBP+o1o6TkXHpBku00ILYQN2FeUP0rBV6Ed0XkmWPh4j+LWukOFzyxxA4lMd2rQF/3hcClJcIS9PhGX7tEsy0sQwPQ0ZtIScpPSQ0YpbsYTpuKUsKZwxA1FczrWFE+SWSrJi3gffrEuBUwBlZZgnrmdYhXMDFCtmfbn5tGj8NINl2RwCCS/vaMiCyWsJQAWBDhn5xkEXkS3lcktU1Sgtgovlqefr4x6OzaS2KYydkip8Tl5QwnWEADRg7JpmMiG9tAwWOelc/OsUGXH4DKldyr/GEJFahLqNNVqJI/7cMaW6dMUt1qdVADnTIMTRmGkR22WHoa+994GnS1prszkc9Y2gNfCO0kvUknc1NYHJbnBM5T15b/AGiGcoNQ+sOTZIlL/aNJyiBl6QKtcalNc4xjFTDuYe3DZD8S8QcgAVqHFSNusKbMXWgElioCvWL3YTiNWGjGmKrOXoxfXKFbMe3YkJxVJUGCHyWSaJOxqzjKpgq7rAnGJSAUzJgmYhio5LtUOl3IiKVKxqSkAhaThTjfhwguKPXXXwhldWUoTQGDpxA1dRCWCk1IBTllkYDGQciSHSsoQfgCcVOIYnW4euTvE1kcIMuYQpMtOQ1dKcSeHOjB1OXIjZMx5igAygpRQfwnhwsQKEDfPyg6x3cpdJq2WaqYUIAAwuatlUwtoPRxK/UrlzpmJCkhSlKTiq4KiQX16wTd7KAcs5Dl/XwjoX9QOzuOzu3FKFD8/Axzns85UUM7aHnSCpJrQnscyrFKxHUu3wg+IcN/EXfs9cbJ4kg0BDuDnpp9ITXNYgSBMSBjD4i+/jpTxOUXVFtRKlJIDghgHoSKgHE2Es76esTk7OnHFLZpe92yjLWlSXdKuEAAl6MQ7aHzjiFhsP8A6nu1A8JLg8tPNo7xYEYgHLlqE5tsYonbm7kybTKnigXwK66faFhJqyOTJyZPYZOoz9aw4sc4yyMSXarAkVdsTprRxCy654DHy+8NlqCgz9S/hSJ3RGORwf8AB/dNqQMcxipak6O+QGFqgmlDmaZRFNnFaFCoBQQ6dEkUNajqzg9Irljt5lqZyCkvnkfzUzoG54qtB1r7RS5SUrmLwsO8U/xTOEkow9WY5cPOHV2d6kmrOIzZOBa0ioSpSQTsCQ/pDm77xWlICWAAL79YNsVzIJxzXUVHFgBb4jQEir102i0WXs/ZFlhKZAoVlUx8WwYl/TKLyaao5opoo1svAqoKnLJ+h3/mJbmsMzHxJUORBeLweyslFZUuZUuCVEDzJKs6jpBa7KMaThzHE6R8TEMCNqecaDiguDKh2hRKw8TYyRhUGxBs8TZpbyMIlApcfb20S3i6pi9WUcusRSzTCrLTccunLyaGFNS7vlESzWDEoYQItYfXy97QKMGIWwBTTJ6u51PQ7R7MAUGJwbE1D6u1W82gaXNpTp7EeKkqbjUwgUN2edwPxJCjuFZxkahCPyKPN/3jIawUi03laSc0pA3HCetKabQvRZyfhB8fYg82pCjUOCYhlT3JCQ1IwQG3zGEuneZDEMw5+FQ2cuDzMOrFJQZZFa5ihfYEeJ95V28DhyLxHZr0UkjqMh6Nl4RqQHJgt6WcylkJBMv8Kq+IJ35dDrDC7uz5WlClkjGHCQQC2JgXO9KM+dIKs8tM9YQqqX4mNW1o/POHtgsyVzVYEnCgDCkqwupmISSMg1HzJMZutAq9mszsnZ0JCZktaHbCsTMWM0GGpFa7CkKL87HmU6kKLPwg6jMsxegzeLHd6krSxSFLSeNCkhUwVzCgHcEeMa25CsKylUzCFcSlirqYFLcjSoGkH0A5kp0KrQggxbbutgmIBBY4nfZvGrvl0iLtBYAUqWkOUAqLZFO4L1GsVeVaFILpLe+cDsHR0SQ6ilQqviNM6mlc25nJmiw3VcpUUlamw5NTxPMxWOyFvSuUCfiyV1/eLfY7wjiyzlfFaElka6LHZ5SEfeGljSFKcKAoxf37eKt/dbQRd1rZzEccpQlTIvI2Pe0FiGDMKcRwmXYzKtqwMyFM+p08Y7LPthUkpOUc27d2Moa0IzQXPSLqaWTXTGxz2NLKujn4nYg/DxVcEfCTp4QJO7RKWtx8IcMc9gVBqK08IRf6/KUii0po4Scwcmr8qj0gSRbkEgpILZ5Hz9Iul9O6c9UjpV3XliSC9T7asVz+oVsCpGA1VjSyW4jq/kIBkdopUsArIAGj1PJoXXdPXaipThVSQFBuppl02gQxu7I0jW677SBhUcGxVkR1yfkYaG/0pzUH0Y5xDbbrlJLAO2prXMGE8qzDEo0xCjtlqYd44sDib3pe05S3ljD1evhCG8LRMUeNugFKRZ5qWDHPSK9e6YZJI3qi1ybccAYPqKtU5Hwz8Yc3feCQoFJYjJJoBQhzzqPTaKoidkx08oZ2ZQIFKv4+cLRTkXiRags8ZCikJTlmcy3JtNYntNkUF8JoeIApoCKa0NQHYPWKoiYvR1JbiDsQCCD4VzFecWW473BCEBRODiD0xE0wUDa4mNeEPCuJWMrOX3vZDJmqCgauocwSf46iBMQasdA/qDZ0GUJgThUmYckn4VO2YyNCPGKDZ5JUoA09+kOmSlHZqo5AGNxJLcTB/Py6QZZbANSw8yfrGxlBy3rp7b5QHIySI0WcOMLChI3LDJ+ZowaBZQOc2oU4CqGoIfmNKU5QWtASoGrgUp7o0ToA1Yp166dOvONF0aQImyPUAHniA+cZDFEqW2YHUj7RkbyINBds7OGUSBMcZBxWvMUMJLWmZKBLAjcZjrFit95YlEGkBTW0IING+kOhWVOZaQouXhr2fsyDhUWDYiVKySGag1P3EI7alIWoJoASN4sVwj/A7OUqWFB9CEt8ngijL+4E7AgpwBIJcFiQaAAM7ZEk7wwnSkKs6VkhMwFKqmp0KThprnk8Qy7ImdLWsBmQyQOEpbMO3g0MOz1oJTMmEgoYFQUMThq+oI1zgJGbCbDKBmDCGmIPEQaFOYdsyC/mzwJfEhUx5ySlqKKMlOHClKzqG+fWGKZfdrBASe9VXCayywLvqCNW2hbeMlYmlMtBUmaaYquT8YSRqVPUDI+MM2agJdgxyZ0uVhKyhiqpcKSKud3bwGcc6nSiklKgxFCI+gLsuJMhLlitSQlTFwACSAH6+wI5d/Ui6hLnY05KFY5ceW8jj6Ec7dFcuW8DJX+k0P3i92O2OAQY5smG103oZZwqPDvt+0Plx2+SFnGzosi8NDDOy2jIxUbPaXYg0MPLvmZRyTiyFFjMyEHakPZpjmmFXyg6deCEpqQ25ijdqe0SZqTJllwfiUMm2G7wkISlJUPGLsqNlkAqANHiw2C4UKDlTF+WX8xvc3ZRdollaThKSGc5nP7eceWe08SkKQrGglKkgEkNnlpzj1DpRveXZv8Ax4gRT8Wh91hJdVvMhRcOnUe/lBd6XskpwoxOdyaece9mpCJmMLBJ08YyA/4OJl8hUslAWaENhYnx8PlCK67xGJSZlHUSPHSsWqz2MCgAID6V2hPIuFM20LJ+EfhfM7PtAQzs1m2hOqvGENvng0Faw+tt2B2AAHQfSE1tsOCo8YIrCbFaAUjNww6w0s9oYioZxXNtIr1iQCsVYBy/QPvBtntB2cenWAwot9itRwsDQ6jXwGUS2mf3SkrCs3DaOxfPlnXWKui0qABSznnsfdI1tkyYtlKPTYchs8IMrRar9vZC5QlAviYrHNORBz2psOcIZCkuWow03P7P5wCmZRjXR/tBVnS45lznXYfKE6GuwlEphiPVh5a/KJpiMLEDcOeWQEQd9icPByZiQ9X5fVmgbCBmWU8WZ9vAloUzUYHbN+uzdYOnuQ+uXQsYgmF0qS1fi2yzbweN7MiBKUkfDGRscQo+XTPX1j2H4o3Jkc21VJLVq4Hp0+8QTdvesNrdISA5YavpStYTp4nAIMU6JsG7ipoOsOLgSWUh+eTu9Dy2hdhaj7xqbSpBxILHJ/n1jIxY0pKUlIBCgWxD1CxrTr4QVYbSnClLd2TRZDsQRXXdnfIGEcvtCgg4wUk5tUNy11OeW8NbomibxoWaE1SW0YuG1fxeNKSirYjZZZSaBZcU7vPROIUJDO7efSGty3fgPer+NuEaJHIb6PsBCewKCABm3l5eHpDlFrcRw5sznqPRKeS9IazZ4Iigf1DsPeS1zfyINPEEfWLObVVjCPtxaGs/dD4ppCegFVeg9RAwRfKxI3ZydEgnSNVyiM46JdV0oADpBBGZr41g68Oz8laCpTOAwYt6cjHoHVxOcWG3zJdE1Gx+m0NU37NyCQDu7wlLpUpOxI8i0TyamsBwT2xKQ4R306XMCgFFQ4SSQ3QZe9IDuKyI7womEpIL6eVdfvFjuo4EjSjwpv8AlmbaEBABKksroDQ01qfKClQ9aLdau0EmySAEEEgcKdnzL9awo7PTQplKIJmcSidSrN/lHknsdZykJmzld4d15PyOnWALTYJliIRM+E/AvQ/pJ3gvRk7HV5dlULJKGA/KR8iIrcu7jZZoC6IXwg7FnAMO5faLCnD58/PrFevu9P7lSJSaJKwCrqW9Hgf4Flktd6pSlsSXINKBvI+kLuzF4BU2YkhnYpfVqH6Hxgqwdm5YyUG04XPm8TXvdMmXKKpaimamoL5nmNukagBV4ygah+sKLysnAcKuJmEAovmapABABYZF8/l0iOW6i5L9YnOdAckiGy3So1ZzsCD9Yeyuz6AeNaggB1HJjsxFXfPINA8lbGkWm5pw+BfElTOkt6hQaI+VsEZr2I5PZzEGQrhfE6gGAI/EulCACwB1zjP+k560nummDPhxMfFQAbxi+qsOBPChCkF6LGSiWcqcOBs7csoFstkUVIlIowKiFLUlJANSlBDAOaAbweRetWcxtchUtWGYkpUNCG/nwjUT2SOj8t/rHTO0vZUzpZUWDPgwl2DDhU4BZ3NMn5V5RNQQcKqKSySOlD8oeO+xbCpU7fI+/pDGyTEkZ7ClfdRCkqGWjRJJn1YdKc4xhhb7SoqTLToylHrkPLWBZK9iXBOfUa9IIbEtZL0LeQAfzj1UoB0pDnNnb6waN7Nx3aqqSSTmX111jIGVMSk4SlSm1xKHyPhHsNwf0PJfDa1JVOeWE4tzoPEwsmWJUlRaoGbaxbLBaUhgqqeUL71Qy1bVIfY0HzhvQrQjWssSKhneF8+dufOLbNSCEyZIAxjDMU9AkOMJpyL/AHi6XJdMhDy5cmWhWk58QU1WdVSNNYTl7BJUcYBeDLtt6pK8STTUaH3vHWbVcEq0YRNQVJUFEqxN3dKYS1XVVx6iOaXl2cny5iwmVMVLCiErw/ENC0ZSjJbJsslgvpEwUNdjnDOVeLZmkczm2dSPiSpP+4EfOMM9X5lf8jCrDH0I8Z0m8+0MuUOJYfQCpO4A95QmtkmbPAtgUHR8MsOSkOAynDHE9Wf0il4Iu3Yy90j/ABrIwqzBisYJDQgkT2G9kFJZQQQzoUQD0STQgs3LlBKr07zEmWOLJ8wCYQ9trPimuMJTQAhvUQ/uaSmSgJFHAUPWp3qesMyq7E0zsSvAVhYK823Ovj94QSAEkhWYLN8/GL+u+OFaFHEoMRRqlIIfCdx6RUbIozVGZnNUc2G9G5xugNINu5U0iiDXLFSIrrTMl2k9+jCpRCknMMHoN4sNguZwCoZCtc+p8ok7TWRpJI+EZV+FX4SNRUseRMYwFLmKcEVIPENX57xJ2gvZMyy9wtIeYQEAAUCT8XLJXWFlntFoVwmSkkNxYqeYLtCK9pE9KxNW1DkNOXlBsA2sFmlidgUhBQlmCkhj1d3/AGgi/bDIUDgSEq0KQwfm0DSrUmYlMwM4HsQNeNpoWOgYa8wN9Yy6M+yKzX+UjCokKFDHky2Km1enzhOsOX1OcNbKhkiJzdIDegmyWcKLEs+VHrtE0+xmWspJBI1BiKSGL6iJ0JcufGOdsRvQTZ0O0Wi4rICQN2hDYZLmLr2dsvEA/OFjC2RvZZLLYVJDFsh5bdIVW/H3hB4kq0ZTlWgC0gkskO1MzFnUthVjlWnWKx2itSU5uAEJAw1KjtQ8OmY1ik1XR3YHpkV2WHGFHAlJGIYCo4upCk1DxzDthdRkWguCkK4m2OoHKtP2jrl33el3TNROSdCpXDzd3J1q0VDt6y7PMChiMv4V6jiCWc1zpGVpgb2c3B+0T2YcQc5V8g/0gOV1gmyJBxFmGBfqkp83VDsKHtjcqURTiVlQ/FodP3gydZwACRXfWvswNdag6lEsMx41pDadKOAtUQWAQKsSdh5xkSLtjFuH34xkLchqQolFSeLEcOxr4RNbLZiGJIJUzDYCjBhr8RfnAdqnkJUpqjTbSohhdkvHLQfxUIfJ/wAXmYqJYRd9lUkYEkuvk5qNhyjoVzyFpCBNbvUlLAlggZPlhcgmtatWKpdljARMWSQtOHujQjEM3TsxILjJ9hF0s1ulzFqxBAITLUf1HRnqz15NEZsDD+5SQwJIepIpVRViHUnc67R5arElXXyjc2slSk6IOFubV8hQR676mOPK7dHLklsW2mwUZYBHNjFTvjsdJmOZY7tX6cvFP2aL93b6xHNsTiIp5Iv8GLGVHDL3uebZzximQUMj46HkYEs0tZLpo2uTR2S3XeWUmanEg0qKNzilzrEmyTkpL92qqTnR6pc6/MeMduH/AKuX4yVM6IS5PZCjs9Mm2c4zVwysykvqBXCzNu51ia1FaB3U3gmJpnQilQdQc/HIRe7pmSCVf5KLSygKuSPnQmm3OEPbS3yJsxFlS0xTBSlqYMAxSlw7aOdupbrvR0caKHbbSUE8VdSPPxrvG1xXgEKBWCA9DofGHt7XWnDwgUHEztyYmvU9IT29MpNnI/FTLd/oIKdk5Ki1yL3GIBjsK6aHpA3aW/EzEos4IZaqgZkPV665ePKBez/ZxRA7xSipsnyfSkT35cKhLw4AkAuCBUEavq8FsyQbZ1hILAEkM+g369YSdq5yQkyxm1N6nOFyO0OAFCgcQodXgSbahMSVFyo7j5QOzWaybKqWxBNc9R1iO2Tl5sBprDlIeUhi7jPIZb+EJrUksBo/8wQA0kEltTSHoktQ6UMJ7DIKlJA3iymRShBahI5bRLJ8A1aIZaTlDGy2VRalOnhGtiIrTIQykXi9EgAwkYr2Qdm9mkFNdcvfpD25ZynoDo/LnCezTClTqBBBr+2n8Q8lTe7ZQarNz/SIHsaGJsti7agIClnhSASdNgD4vFetdomDEsSgQoajMAUIzajUMamYqZgdkuFNiqktkDzIq5qGjaVJSZQQcUqaHBq6TXMJNMJ2EHb2dzSiuIXZroKFhWBExBAIVLWxboQAzQj7bWMmVNcjEtJJSBRJzAfekH2q90y0GVJUolSRkC2I/l5NXzindo14ZE1TqxKYOouzl2S+4BDwjq6iR4PtFEl/zBkgOQN3HnA0pEHWcsxzZyabVaHkykRpd7FCSr4WdhmcNG9IY2C0OyO8KXYJDA0IGeRf7QjsylaBnIA08vOGC5RSSzpBO9X5aw90KbT7jnBRojPaMg2z3+hKWKS9XLCpcufOMhuLNaKZb0YiyaBTOeYp9AfGHdklYRKTnpUbBxl0JeF4kacxDO2rVJAVqG8jT9vGBYjQ7sslIW6kqcgigLilDTMaHwh9YUhZlhcjg7vCDiqgOBidWmFy4hBdtqEwFSFlwzJar6v4GG39zgs61CoSkhJLukKBxpzLEZnpCMUd2IOkqd3Lv8vRhG63GUV6TbyAMK6NEpvdWvnHLJJ+jkl2NxamNYNkW/eKx/qD7QQLaNfSIK09AouNvvGWuQUFIryjmPb6UP7WgcoUFAgPqx8GJiyS7UFChPjFW7W34uQtAQAoq0fLCa6auPWKxcsmaN+i2JbKRJvhYFHpzjWxW0pmiYQ7acjQiGEi6ApKlrIclwAcya9GER2KycSmD1ZvWPSovs6BdN7SpyXdJSwSEtxfFVwNa5nSKl2ttACiAlIw5AZONc6k/QQ2sl0S0ALmpFQ4AB2cORyblFfnXaidaymW4QkOoOc3yD5D7GNTHk9Da7e2KQQVBhSnSHtr7Ry58shGY95Qom2CzqGBAS7UIDP55+EVe97B3SnQ6d2LfKG5MSg3+0RNXMNHBbpT2I9nWApBA1ofDTLSFF1zu6W6g6TQtn1BiwrtaMLpWQOdYUIomBUsFiwf4XceX2gJdpUvMAc/WCrXNxmhcbx4E6RgBFzJHeJBo9It8yw4paVBgpQUvCMgkAM/M5fxFNkHCXfKLLYpyVguXQEHXfxehhJdjRBu+KSQdKGJ7OglWJIO7+MNUWJBUEk1UhAC2eruT1YGDLDNSlKWASSrCpssPwn1DwlDcYMjs1kWuWVkM27UOlH6esO7DdyRiCiSpKSopNXd2KD6t4QFPtITOUknhIKMR2IDcn5wT36f8c+WnIYVAEB2ZlAGnXeA4pD+RR6NxgUEMaCq0VZdSCaFwTygibd3ejHKmEMapNSOhJdusa2ufLnyZiUpEuYjiRpxNiIDaF8oq86dNOFctQQQwUkuAS1S/wBwIPaIttljtEsSZKkoJUSxBVqMiknTCdOcUDtbaSpYlAgpSAabt9Kwxtt7zRLSFs5cpZ6vvycDyiszFlSitVSa090ELGO+Q0W632RSUNBEk8KyNeHzP2B841S3jnEtrl4USxqolZHI0SPJz4wO2Wqo2HXSXfFxMc+oZ8uXrDm0yGqH8YQXLMKVBvxBvkQH5kAQ3tdqwISQonEBTFlz8Xbq0O1ZI0WGLFKfKPYAN4p/HJxK1ONdfLWMg8AgVkRxjz3aCL7SojiBDEM+Te/nC2zWplOQ4ahG+ng8Npt645akFIfIZ1oag6Z6wWqZOrYhsNtwqOGoUGUKh/LI7GHyb8mqllGYLjiOLPVz+LnFYRLZRGxYw2u5dCDDNIyWyeReypTJWMSdCMx10+UHSL6ln8TDY08IAtlndNKnNt+UAIu5Yz4RCOCBLGmWVV5JxOCG6gxt/qgFSadRTkdorpsgQf8AIkrToAcL+LPnGWmeCCACBiyckZMHJzYUeF8caE8SHlo7VIlpOEFR0GnV/eUVeda1LUZ0yp/eiRy+8aT5Zptr9Hga2rySDTM9ffzikIRjtIZRUSzqmhUtJlEbly2ez/SIbtmhOIsSok102fJ4r1ixhQ7sEn8oiwLlrLBRCBt/EO2MgtdsCjhxYTQZin3oOWYhdL/xT5qMQImApCvFw+wOXjEirAPylSnz5bx4mxO5Oe30jclQCaZPU4SQoK0pXk3ONu0EwEgUdhi6tWNTKWkMlSgnkogDwygMJwu7k6n71jcrCzyz2UKHMUjaZYmHIZR7YJvGdiHHyb5QYvKvlGAAiUAK+URHMwXOVsIETGMeE05RvY7eJWJ3Y0puIxaDAVvyA11ifboNaLddF6BTMcQSxTWpZ3B5sTEs29AhZwOEKBGEnUs5iiSCpKgU5iHKLcol1M/PpuYzWzLscJtxJImEqBAAc+WUYu3KSAkKoC7eEJJl4U16e8s4gmXqotQMD4+cDi2ayxybzJm8KlVLsxJrXf20FXje4ASQHSh1VLE6l2pXKK7ZbUqYpjQbDc67lgPXnGl6UARq9en8/KMoqwpLskk2gzXUQ3EdSWByFdq15RusirUAjS7FpTiB2p5x4qYSX0O0O1oK7C7BhBBWHfNvTP3SJ7bimKxjLR/dM/lAwWACToHhl2ctYmyiCl5iSzCgY+3jmSt2Wm6ikDy5JwEhxTENQG0bT9o2nzjidgAoUSGLPs4pUmDZ4UklJS1RzfPzGsLJshStWCTk7UJqA+uv/cYtBk2iZMhIoQl/9pPqDGQQi75bZzPAn6GPYbmjCG02QpOLSJ7Ood6pDuBUc2A+0ZGQwoJfNmr3iDVnUMnAo/URrck18R6fvGRkYHscSVNkx1qNoMMxJbDmXJHnSMjIVqx0LLWBSg18soA7t1aMkP12HmRGRkB9AG1nu8LAej5wZJuGzhld2FHnUeTtGRkRjJv2M0iabLTLokBINKACvRo0Nmc1AdqHeMjIwlkzYXoDSnXbpAxl50AjIyHiZA9onYQwFTSFyrMc1Nu3SMjIvESR7hcgDP8AZ4IKaU8YyMjMyBZ0QkEfIRkZACbpk4huBqfpAN8zAFpDfhGXjGRkJH9gvoBRaA4LQatdWj2MijFRCpDxrKkFRAGpaMjIDCtj1dk7lnoSOvvJ4WWmegkrWVVcJCcyzanIfOPYyFWxpaB7JNxKISkgczptlDJLkiPIyBPo0DW9pjJQNVqHklvqR5RLcau7npo4JZv491jIyFx/oNN3IuKxQqBpoCH0yr76Qn7ppnE9d6kEkDo1fSMjIHTCQKtLFmFKfCIyMjIfihb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quailforest.info/files/QuickSiteImages/tumblr_mduhteonOC1qko03zo1_50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9980" y="2783681"/>
            <a:ext cx="1157613" cy="11576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pirit-animals.com/wp-content/uploads/2012/09/Antelope-Pronghorn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2849" t="8285" r="17393"/>
          <a:stretch/>
        </p:blipFill>
        <p:spPr bwMode="auto">
          <a:xfrm>
            <a:off x="3416637" y="3415927"/>
            <a:ext cx="1295152" cy="17896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98140" y="351006"/>
            <a:ext cx="623889" cy="369332"/>
          </a:xfrm>
          <a:prstGeom prst="rect">
            <a:avLst/>
          </a:prstGeom>
          <a:noFill/>
        </p:spPr>
        <p:txBody>
          <a:bodyPr wrap="none" rtlCol="0">
            <a:spAutoFit/>
          </a:bodyPr>
          <a:lstStyle/>
          <a:p>
            <a:r>
              <a:rPr lang="en-US" dirty="0" smtClean="0">
                <a:latin typeface="Comic Sans MS" panose="030F0702030302020204" pitchFamily="66" charset="0"/>
              </a:rPr>
              <a:t>pike</a:t>
            </a:r>
            <a:endParaRPr lang="en-US" dirty="0">
              <a:latin typeface="Comic Sans MS" panose="030F0702030302020204" pitchFamily="66" charset="0"/>
            </a:endParaRPr>
          </a:p>
        </p:txBody>
      </p:sp>
      <p:sp>
        <p:nvSpPr>
          <p:cNvPr id="31" name="TextBox 30"/>
          <p:cNvSpPr txBox="1"/>
          <p:nvPr/>
        </p:nvSpPr>
        <p:spPr>
          <a:xfrm>
            <a:off x="3282722" y="4836224"/>
            <a:ext cx="1268296" cy="369332"/>
          </a:xfrm>
          <a:prstGeom prst="rect">
            <a:avLst/>
          </a:prstGeom>
          <a:noFill/>
        </p:spPr>
        <p:txBody>
          <a:bodyPr wrap="none" rtlCol="0">
            <a:spAutoFit/>
          </a:bodyPr>
          <a:lstStyle/>
          <a:p>
            <a:r>
              <a:rPr lang="en-US" dirty="0" smtClean="0">
                <a:latin typeface="Comic Sans MS" panose="030F0702030302020204" pitchFamily="66" charset="0"/>
              </a:rPr>
              <a:t>pronghorn</a:t>
            </a:r>
            <a:endParaRPr lang="en-US" dirty="0">
              <a:latin typeface="Comic Sans MS" panose="030F0702030302020204" pitchFamily="66" charset="0"/>
            </a:endParaRPr>
          </a:p>
        </p:txBody>
      </p:sp>
      <p:sp>
        <p:nvSpPr>
          <p:cNvPr id="32" name="TextBox 31"/>
          <p:cNvSpPr txBox="1"/>
          <p:nvPr/>
        </p:nvSpPr>
        <p:spPr>
          <a:xfrm>
            <a:off x="5522205" y="4973442"/>
            <a:ext cx="697627" cy="646331"/>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Mule</a:t>
            </a:r>
          </a:p>
          <a:p>
            <a:r>
              <a:rPr lang="en-US" dirty="0" smtClean="0">
                <a:solidFill>
                  <a:schemeClr val="bg1"/>
                </a:solidFill>
                <a:latin typeface="Comic Sans MS" panose="030F0702030302020204" pitchFamily="66" charset="0"/>
              </a:rPr>
              <a:t>deer</a:t>
            </a:r>
            <a:endParaRPr lang="en-US" dirty="0">
              <a:solidFill>
                <a:schemeClr val="bg1"/>
              </a:solidFill>
              <a:latin typeface="Comic Sans MS" panose="030F0702030302020204" pitchFamily="66" charset="0"/>
            </a:endParaRPr>
          </a:p>
        </p:txBody>
      </p:sp>
      <p:sp>
        <p:nvSpPr>
          <p:cNvPr id="33" name="TextBox 32"/>
          <p:cNvSpPr txBox="1"/>
          <p:nvPr/>
        </p:nvSpPr>
        <p:spPr>
          <a:xfrm>
            <a:off x="4892134" y="2747402"/>
            <a:ext cx="845126" cy="369332"/>
          </a:xfrm>
          <a:prstGeom prst="rect">
            <a:avLst/>
          </a:prstGeom>
          <a:noFill/>
        </p:spPr>
        <p:txBody>
          <a:bodyPr wrap="square" rtlCol="0">
            <a:spAutoFit/>
          </a:bodyPr>
          <a:lstStyle/>
          <a:p>
            <a:r>
              <a:rPr lang="en-US" dirty="0" smtClean="0">
                <a:solidFill>
                  <a:schemeClr val="bg1"/>
                </a:solidFill>
                <a:latin typeface="Comic Sans MS" panose="030F0702030302020204" pitchFamily="66" charset="0"/>
              </a:rPr>
              <a:t>quail</a:t>
            </a:r>
            <a:endParaRPr lang="en-US" dirty="0">
              <a:solidFill>
                <a:schemeClr val="bg1"/>
              </a:solidFill>
              <a:latin typeface="Comic Sans MS" panose="030F0702030302020204" pitchFamily="66" charset="0"/>
            </a:endParaRPr>
          </a:p>
        </p:txBody>
      </p:sp>
      <p:sp>
        <p:nvSpPr>
          <p:cNvPr id="34" name="TextBox 33"/>
          <p:cNvSpPr txBox="1"/>
          <p:nvPr/>
        </p:nvSpPr>
        <p:spPr>
          <a:xfrm>
            <a:off x="5653336" y="1162742"/>
            <a:ext cx="603050" cy="369332"/>
          </a:xfrm>
          <a:prstGeom prst="rect">
            <a:avLst/>
          </a:prstGeom>
          <a:noFill/>
        </p:spPr>
        <p:txBody>
          <a:bodyPr wrap="none" rtlCol="0">
            <a:spAutoFit/>
          </a:bodyPr>
          <a:lstStyle/>
          <a:p>
            <a:r>
              <a:rPr lang="en-US" dirty="0" err="1" smtClean="0">
                <a:latin typeface="Comic Sans MS" panose="030F0702030302020204" pitchFamily="66" charset="0"/>
              </a:rPr>
              <a:t>tule</a:t>
            </a:r>
            <a:endParaRPr lang="en-US" dirty="0">
              <a:latin typeface="Comic Sans MS" panose="030F0702030302020204" pitchFamily="66" charset="0"/>
            </a:endParaRPr>
          </a:p>
        </p:txBody>
      </p:sp>
      <p:sp>
        <p:nvSpPr>
          <p:cNvPr id="35" name="TextBox 34"/>
          <p:cNvSpPr txBox="1"/>
          <p:nvPr/>
        </p:nvSpPr>
        <p:spPr>
          <a:xfrm>
            <a:off x="1676400" y="614362"/>
            <a:ext cx="1277914" cy="369332"/>
          </a:xfrm>
          <a:prstGeom prst="rect">
            <a:avLst/>
          </a:prstGeom>
          <a:noFill/>
        </p:spPr>
        <p:txBody>
          <a:bodyPr wrap="none" rtlCol="0">
            <a:spAutoFit/>
          </a:bodyPr>
          <a:lstStyle/>
          <a:p>
            <a:r>
              <a:rPr lang="en-US" dirty="0">
                <a:latin typeface="Comic Sans MS" panose="030F0702030302020204" pitchFamily="66" charset="0"/>
              </a:rPr>
              <a:t>g</a:t>
            </a:r>
            <a:r>
              <a:rPr lang="en-US" dirty="0" smtClean="0">
                <a:latin typeface="Comic Sans MS" panose="030F0702030302020204" pitchFamily="66" charset="0"/>
              </a:rPr>
              <a:t>rape vine</a:t>
            </a:r>
            <a:endParaRPr lang="en-US" dirty="0">
              <a:latin typeface="Comic Sans MS" panose="030F0702030302020204" pitchFamily="66" charset="0"/>
            </a:endParaRPr>
          </a:p>
        </p:txBody>
      </p:sp>
      <p:sp>
        <p:nvSpPr>
          <p:cNvPr id="36" name="TextBox 35"/>
          <p:cNvSpPr txBox="1"/>
          <p:nvPr/>
        </p:nvSpPr>
        <p:spPr>
          <a:xfrm>
            <a:off x="7522029" y="2839861"/>
            <a:ext cx="120898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redwoods</a:t>
            </a:r>
            <a:endParaRPr lang="en-US" dirty="0">
              <a:solidFill>
                <a:schemeClr val="bg1"/>
              </a:solidFill>
              <a:latin typeface="Comic Sans MS" panose="030F0702030302020204" pitchFamily="66" charset="0"/>
            </a:endParaRPr>
          </a:p>
        </p:txBody>
      </p:sp>
      <p:sp>
        <p:nvSpPr>
          <p:cNvPr id="37" name="TextBox 36"/>
          <p:cNvSpPr txBox="1"/>
          <p:nvPr/>
        </p:nvSpPr>
        <p:spPr>
          <a:xfrm>
            <a:off x="1749424" y="2502764"/>
            <a:ext cx="776175"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clams</a:t>
            </a:r>
            <a:endParaRPr lang="en-US" dirty="0">
              <a:solidFill>
                <a:srgbClr val="FF0000"/>
              </a:solidFill>
              <a:latin typeface="Comic Sans MS" panose="030F0702030302020204" pitchFamily="66" charset="0"/>
            </a:endParaRPr>
          </a:p>
        </p:txBody>
      </p:sp>
      <p:pic>
        <p:nvPicPr>
          <p:cNvPr id="38"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13326" t="14816" r="5783" b="10110"/>
          <a:stretch/>
        </p:blipFill>
        <p:spPr bwMode="auto">
          <a:xfrm>
            <a:off x="6664815" y="3946114"/>
            <a:ext cx="2260139" cy="173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upload.wikimedia.org/wikipedia/commons/d/d8/Acorns_small_to_larg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66440" y="3289688"/>
            <a:ext cx="1553173" cy="103613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664801" y="3576782"/>
            <a:ext cx="886781" cy="369332"/>
          </a:xfrm>
          <a:prstGeom prst="rect">
            <a:avLst/>
          </a:prstGeom>
          <a:noFill/>
        </p:spPr>
        <p:txBody>
          <a:bodyPr wrap="none" rtlCol="0">
            <a:spAutoFit/>
          </a:bodyPr>
          <a:lstStyle/>
          <a:p>
            <a:r>
              <a:rPr lang="en-US" dirty="0" smtClean="0">
                <a:latin typeface="Comic Sans MS" panose="030F0702030302020204" pitchFamily="66" charset="0"/>
              </a:rPr>
              <a:t>acorns</a:t>
            </a:r>
            <a:endParaRPr lang="en-US" dirty="0">
              <a:latin typeface="Comic Sans MS" panose="030F0702030302020204" pitchFamily="66" charset="0"/>
            </a:endParaRPr>
          </a:p>
        </p:txBody>
      </p:sp>
      <p:sp>
        <p:nvSpPr>
          <p:cNvPr id="40" name="TextBox 39"/>
          <p:cNvSpPr txBox="1"/>
          <p:nvPr/>
        </p:nvSpPr>
        <p:spPr>
          <a:xfrm>
            <a:off x="2849273" y="1164945"/>
            <a:ext cx="845126" cy="369332"/>
          </a:xfrm>
          <a:prstGeom prst="rect">
            <a:avLst/>
          </a:prstGeom>
          <a:noFill/>
        </p:spPr>
        <p:txBody>
          <a:bodyPr wrap="square" rtlCol="0">
            <a:spAutoFit/>
          </a:bodyPr>
          <a:lstStyle/>
          <a:p>
            <a:r>
              <a:rPr lang="en-US" dirty="0" smtClean="0">
                <a:solidFill>
                  <a:schemeClr val="bg1"/>
                </a:solidFill>
                <a:latin typeface="Comic Sans MS" panose="030F0702030302020204" pitchFamily="66" charset="0"/>
              </a:rPr>
              <a:t>seals</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9069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1615</Words>
  <Application>Microsoft Office PowerPoint</Application>
  <PresentationFormat>On-screen Show (4:3)</PresentationFormat>
  <Paragraphs>260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Native American Indians</vt:lpstr>
      <vt:lpstr>Regional Map</vt:lpstr>
      <vt:lpstr>Southeast</vt:lpstr>
      <vt:lpstr>More on the Southeast</vt:lpstr>
      <vt:lpstr>Great Plains</vt:lpstr>
      <vt:lpstr>More on the Great Plains</vt:lpstr>
      <vt:lpstr>Arctic</vt:lpstr>
      <vt:lpstr>More on the Arctic</vt:lpstr>
      <vt:lpstr>California</vt:lpstr>
      <vt:lpstr>More on California</vt:lpstr>
      <vt:lpstr>   Northwest</vt:lpstr>
      <vt:lpstr>More on the Northwest</vt:lpstr>
      <vt:lpstr>Southwest</vt:lpstr>
      <vt:lpstr>More on the Southwest</vt:lpstr>
      <vt:lpstr>Northeast</vt:lpstr>
      <vt:lpstr>More on the Northeast</vt:lpstr>
      <vt:lpstr>Great Basin</vt:lpstr>
      <vt:lpstr>More on the Great Basin</vt:lpstr>
      <vt:lpstr>Great Lakes</vt:lpstr>
      <vt:lpstr>More on the Great Lakes</vt:lpstr>
      <vt:lpstr>Bibliography</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114</cp:revision>
  <dcterms:created xsi:type="dcterms:W3CDTF">2012-09-11T13:17:32Z</dcterms:created>
  <dcterms:modified xsi:type="dcterms:W3CDTF">2014-11-06T21:44:32Z</dcterms:modified>
</cp:coreProperties>
</file>