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7" r:id="rId5"/>
    <p:sldId id="259" r:id="rId6"/>
    <p:sldId id="272" r:id="rId7"/>
    <p:sldId id="265" r:id="rId8"/>
    <p:sldId id="270" r:id="rId9"/>
    <p:sldId id="266" r:id="rId10"/>
    <p:sldId id="274" r:id="rId11"/>
    <p:sldId id="260" r:id="rId12"/>
    <p:sldId id="268" r:id="rId13"/>
    <p:sldId id="262" r:id="rId14"/>
    <p:sldId id="269" r:id="rId15"/>
    <p:sldId id="258" r:id="rId16"/>
    <p:sldId id="273" r:id="rId17"/>
    <p:sldId id="264" r:id="rId18"/>
    <p:sldId id="271" r:id="rId19"/>
    <p:sldId id="26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660"/>
  </p:normalViewPr>
  <p:slideViewPr>
    <p:cSldViewPr>
      <p:cViewPr>
        <p:scale>
          <a:sx n="87" d="100"/>
          <a:sy n="87" d="100"/>
        </p:scale>
        <p:origin x="-2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8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8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B24D-789F-436D-ADDF-0354878FF40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EC04-290C-4A62-B203-AFA3B22D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png"/><Relationship Id="rId9" Type="http://schemas.openxmlformats.org/officeDocument/2006/relationships/slide" Target="slide2.xml"/><Relationship Id="rId10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slide" Target="slide14.xml"/><Relationship Id="rId12" Type="http://schemas.openxmlformats.org/officeDocument/2006/relationships/image" Target="../media/image60.jpeg"/><Relationship Id="rId13" Type="http://schemas.openxmlformats.org/officeDocument/2006/relationships/image" Target="../media/image61.jpeg"/><Relationship Id="rId14" Type="http://schemas.openxmlformats.org/officeDocument/2006/relationships/image" Target="../media/image62.jpeg"/><Relationship Id="rId15" Type="http://schemas.openxmlformats.org/officeDocument/2006/relationships/image" Target="../media/image63.jpeg"/><Relationship Id="rId16" Type="http://schemas.openxmlformats.org/officeDocument/2006/relationships/image" Target="http://www.ringneckdove.com/Wilmer's%20WebPage/Oklahoma/Record%20Mesquite%20tree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png"/><Relationship Id="rId7" Type="http://schemas.openxmlformats.org/officeDocument/2006/relationships/slide" Target="slide2.xml"/><Relationship Id="rId8" Type="http://schemas.openxmlformats.org/officeDocument/2006/relationships/slide" Target="slide16.xml"/><Relationship Id="rId9" Type="http://schemas.openxmlformats.org/officeDocument/2006/relationships/image" Target="../media/image69.jpeg"/><Relationship Id="rId10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jpeg"/><Relationship Id="rId13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slide" Target="slide2.xml"/><Relationship Id="rId6" Type="http://schemas.openxmlformats.org/officeDocument/2006/relationships/slide" Target="slide18.xml"/><Relationship Id="rId7" Type="http://schemas.openxmlformats.org/officeDocument/2006/relationships/image" Target="../media/image74.jpeg"/><Relationship Id="rId8" Type="http://schemas.openxmlformats.org/officeDocument/2006/relationships/image" Target="../media/image75.jpeg"/><Relationship Id="rId9" Type="http://schemas.openxmlformats.org/officeDocument/2006/relationships/image" Target="../media/image76.jpeg"/><Relationship Id="rId10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6" Type="http://schemas.openxmlformats.org/officeDocument/2006/relationships/image" Target="../media/image82.jpeg"/><Relationship Id="rId7" Type="http://schemas.openxmlformats.org/officeDocument/2006/relationships/image" Target="../media/image83.jpeg"/><Relationship Id="rId8" Type="http://schemas.openxmlformats.org/officeDocument/2006/relationships/image" Target="../media/image84.jpeg"/><Relationship Id="rId9" Type="http://schemas.openxmlformats.org/officeDocument/2006/relationships/image" Target="../media/image85.png"/><Relationship Id="rId10" Type="http://schemas.openxmlformats.org/officeDocument/2006/relationships/slide" Target="slide2.xml"/><Relationship Id="rId11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slide" Target="slide15.xml"/><Relationship Id="rId5" Type="http://schemas.openxmlformats.org/officeDocument/2006/relationships/slide" Target="slide13.xml"/><Relationship Id="rId6" Type="http://schemas.openxmlformats.org/officeDocument/2006/relationships/slide" Target="slide5.xml"/><Relationship Id="rId7" Type="http://schemas.openxmlformats.org/officeDocument/2006/relationships/slide" Target="slide19.xml"/><Relationship Id="rId8" Type="http://schemas.openxmlformats.org/officeDocument/2006/relationships/slide" Target="slide3.xml"/><Relationship Id="rId9" Type="http://schemas.openxmlformats.org/officeDocument/2006/relationships/slide" Target="slide17.xml"/><Relationship Id="rId10" Type="http://schemas.openxmlformats.org/officeDocument/2006/relationships/slide" Target="slide7.xml"/><Relationship Id="rId11" Type="http://schemas.openxmlformats.org/officeDocument/2006/relationships/slide" Target="slide9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slide" Target="slide2.xml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slide" Target="slide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wmf"/><Relationship Id="rId9" Type="http://schemas.openxmlformats.org/officeDocument/2006/relationships/image" Target="../media/image9.jpeg"/><Relationship Id="rId10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wmf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slide" Target="slide2.xml"/><Relationship Id="rId10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e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" Target="slide2.xml"/><Relationship Id="rId6" Type="http://schemas.openxmlformats.org/officeDocument/2006/relationships/slide" Target="slide8.xml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eg"/><Relationship Id="rId1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Relationship Id="rId3" Type="http://schemas.openxmlformats.org/officeDocument/2006/relationships/slide" Target="slide2.xml"/><Relationship Id="rId4" Type="http://schemas.openxmlformats.org/officeDocument/2006/relationships/slide" Target="slide10.xml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 Indian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Geographical Regions</a:t>
            </a:r>
          </a:p>
          <a:p>
            <a:r>
              <a:rPr lang="en-US" dirty="0" smtClean="0"/>
              <a:t>Land, Climate, Plants, Animals</a:t>
            </a:r>
          </a:p>
          <a:p>
            <a:r>
              <a:rPr lang="en-US" dirty="0" smtClean="0"/>
              <a:t>Revised in 2013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391400" y="5943600"/>
            <a:ext cx="990600" cy="609600"/>
          </a:xfrm>
          <a:prstGeom prst="righ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67600" y="60637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6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Arctic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Arctic is in northern Canada, Alaska and Greenland.</a:t>
            </a:r>
          </a:p>
          <a:p>
            <a:endParaRPr lang="en-US" sz="2000" dirty="0"/>
          </a:p>
          <a:p>
            <a:r>
              <a:rPr lang="en-US" sz="2000" dirty="0" smtClean="0"/>
              <a:t>Some Inuit moved inland in the summer to gather food like berries. </a:t>
            </a:r>
          </a:p>
          <a:p>
            <a:endParaRPr lang="en-US" sz="2000" dirty="0"/>
          </a:p>
          <a:p>
            <a:r>
              <a:rPr lang="en-US" sz="2000" dirty="0" smtClean="0"/>
              <a:t>In the fall, most of the animals went south, to warmer weather. Some Inuit moved their tribes to the shore in winter to hunt sea animals.</a:t>
            </a:r>
          </a:p>
          <a:p>
            <a:endParaRPr lang="en-US" sz="2000" dirty="0"/>
          </a:p>
          <a:p>
            <a:r>
              <a:rPr lang="en-US" sz="2000" dirty="0" smtClean="0"/>
              <a:t>Some people call the Inuit, </a:t>
            </a:r>
            <a:r>
              <a:rPr lang="en-US" sz="2000" i="1" dirty="0" smtClean="0"/>
              <a:t>Eskimos</a:t>
            </a:r>
            <a:r>
              <a:rPr lang="en-US" sz="2000" dirty="0" smtClean="0"/>
              <a:t>. It means “meat eaters”. The Inuit prefer the name </a:t>
            </a:r>
            <a:r>
              <a:rPr lang="en-US" sz="2000" i="1" dirty="0" smtClean="0"/>
              <a:t>Inuit</a:t>
            </a:r>
            <a:r>
              <a:rPr lang="en-US" sz="2000" dirty="0" smtClean="0"/>
              <a:t> which means “the people”.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5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886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Northwest</a:t>
            </a:r>
            <a:endParaRPr lang="en-US" dirty="0"/>
          </a:p>
        </p:txBody>
      </p:sp>
      <p:pic>
        <p:nvPicPr>
          <p:cNvPr id="4098" name="Picture 2" descr="images[7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2"/>
          <a:stretch>
            <a:fillRect/>
          </a:stretch>
        </p:blipFill>
        <p:spPr bwMode="auto">
          <a:xfrm>
            <a:off x="559526" y="1151453"/>
            <a:ext cx="964474" cy="13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9" name="Picture 3" descr="MPj0406455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9"/>
          <a:stretch>
            <a:fillRect/>
          </a:stretch>
        </p:blipFill>
        <p:spPr bwMode="auto">
          <a:xfrm>
            <a:off x="6315832" y="799028"/>
            <a:ext cx="2523368" cy="25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0" name="Picture 4" descr="MPj026258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79" y="1197575"/>
            <a:ext cx="1934565" cy="12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2" name="Picture 6" descr="240px-Lone_cypress_in_17-mile-drive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56741"/>
            <a:ext cx="889000" cy="133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03" name="Picture 7" descr="MPPH03938I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2667000"/>
            <a:ext cx="2917296" cy="171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23670"/>
              </p:ext>
            </p:extLst>
          </p:nvPr>
        </p:nvGraphicFramePr>
        <p:xfrm>
          <a:off x="304800" y="5501930"/>
          <a:ext cx="8229600" cy="1391960"/>
        </p:xfrm>
        <a:graphic>
          <a:graphicData uri="http://schemas.openxmlformats.org/drawingml/2006/table">
            <a:tbl>
              <a:tblPr/>
              <a:tblGrid>
                <a:gridCol w="876258"/>
                <a:gridCol w="735334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Cool summer and wet, cold winters, sometimes snow/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High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mountains;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ome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flat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land; forest; inlets and islands;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Deep canyons (warmer), and fast rivers and streams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Giant redwood tree,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Monterey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Cypress,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azaleas, and a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variety of berries, wild carrot and potato, bitterroot, and camas root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Deer,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elk, p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uma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mountain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goat, pronghorn antelope,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marmot, rabbits, squirrels,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bear,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and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salmon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8"/>
          <p:cNvSpPr>
            <a:spLocks noChangeArrowheads="1" noChangeShapeType="1"/>
          </p:cNvSpPr>
          <p:nvPr/>
        </p:nvSpPr>
        <p:spPr bwMode="auto">
          <a:xfrm>
            <a:off x="1200150" y="9645650"/>
            <a:ext cx="8677275" cy="941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8289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4101" name="Picture 5" descr="MP900262774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8039"/>
          <a:stretch>
            <a:fillRect/>
          </a:stretch>
        </p:blipFill>
        <p:spPr bwMode="auto">
          <a:xfrm>
            <a:off x="4495800" y="3886200"/>
            <a:ext cx="1701253" cy="161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C:\Users\sselk\AppData\Local\Microsoft\Windows\Temporary Internet Files\Content.IE5\CQ863XZD\MP900262898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04" y="1162742"/>
            <a:ext cx="1418095" cy="213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629120"/>
            <a:ext cx="24018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989968" cy="117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72316" y="4023747"/>
            <a:ext cx="10390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http://www.nps.gov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64008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4" action="ppaction://hlinksldjump"/>
              </a:rPr>
              <a:t>click here for more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9069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Northwest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Cedar trees were </a:t>
            </a:r>
            <a:r>
              <a:rPr lang="en-US" sz="2000" dirty="0" smtClean="0"/>
              <a:t>the </a:t>
            </a:r>
            <a:r>
              <a:rPr lang="en-US" sz="2000" dirty="0"/>
              <a:t>most important tree in the forest for the people of </a:t>
            </a:r>
            <a:r>
              <a:rPr lang="en-US" sz="2000" dirty="0" smtClean="0"/>
              <a:t>the Northwest</a:t>
            </a:r>
            <a:r>
              <a:rPr lang="en-US" sz="2000" dirty="0"/>
              <a:t>. Almost everything was made from wood 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Salmon was a very important </a:t>
            </a:r>
            <a:r>
              <a:rPr lang="en-US" sz="2000" dirty="0" smtClean="0"/>
              <a:t>food. Whole </a:t>
            </a:r>
            <a:r>
              <a:rPr lang="en-US" sz="2000" dirty="0"/>
              <a:t>villages </a:t>
            </a:r>
            <a:r>
              <a:rPr lang="en-US" sz="2000" dirty="0" smtClean="0"/>
              <a:t>set </a:t>
            </a:r>
            <a:r>
              <a:rPr lang="en-US" sz="2000" dirty="0"/>
              <a:t>up camp by rivers when the salmon were swimming up the river in the spring to lay their eggs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Oysters and clams were picked up on the beach.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Native Americans of the Northwest gathered </a:t>
            </a:r>
            <a:r>
              <a:rPr lang="en-US" sz="2000" dirty="0"/>
              <a:t>all the food they needed for the whole year in spring and summer.</a:t>
            </a:r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7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sselk\AppData\Local\Microsoft\Windows\Temporary Internet Files\Content.IE5\URGZKUHT\MP9002628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50" y="3388568"/>
            <a:ext cx="12161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selk\AppData\Local\Microsoft\Windows\Temporary Internet Files\Content.IE5\PHV7AXKY\MP9004027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8" y="2893867"/>
            <a:ext cx="2941320" cy="196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selk\AppData\Local\Microsoft\Windows\Temporary Internet Files\Content.IE5\6H5U333J\MP90026247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61892"/>
            <a:ext cx="2695222" cy="25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Southwest</a:t>
            </a:r>
            <a:endParaRPr lang="en-US" dirty="0"/>
          </a:p>
        </p:txBody>
      </p:sp>
      <p:pic>
        <p:nvPicPr>
          <p:cNvPr id="6147" name="Picture 3" descr="MPj018071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98" y="2462066"/>
            <a:ext cx="1813066" cy="119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9" name="Picture 5" descr="MPj040658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8" y="1184980"/>
            <a:ext cx="1025525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1" name="Picture 7" descr="MP900262641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761853"/>
            <a:ext cx="1023296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2" name="Picture 8" descr="images[8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8" y="1184980"/>
            <a:ext cx="930782" cy="111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53" name="Picture 9" descr="MP900438328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54" y="1442665"/>
            <a:ext cx="1709303" cy="128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9738"/>
              </p:ext>
            </p:extLst>
          </p:nvPr>
        </p:nvGraphicFramePr>
        <p:xfrm>
          <a:off x="465002" y="5635544"/>
          <a:ext cx="8229600" cy="935277"/>
        </p:xfrm>
        <a:graphic>
          <a:graphicData uri="http://schemas.openxmlformats.org/drawingml/2006/table">
            <a:tbl>
              <a:tblPr/>
              <a:tblGrid>
                <a:gridCol w="876258"/>
                <a:gridCol w="735334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Very hot and dry in desert. Cold  in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mountains.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flat mesas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Cactus,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mesquite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tree,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sagebrush,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agave, corn, beans, juniper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Jackrabbit, bobcat,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coral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snake, coyote, pronghorn antelope,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bison, 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10"/>
          <p:cNvSpPr>
            <a:spLocks noChangeArrowheads="1" noChangeShapeType="1"/>
          </p:cNvSpPr>
          <p:nvPr/>
        </p:nvSpPr>
        <p:spPr bwMode="auto">
          <a:xfrm>
            <a:off x="1200150" y="9645650"/>
            <a:ext cx="8677275" cy="941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eft Arrow 15">
            <a:hlinkClick r:id="rId10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hlinkClick r:id="rId10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1" action="ppaction://hlinksldjump"/>
              </a:rPr>
              <a:t>Click here for more</a:t>
            </a:r>
            <a:endParaRPr lang="en-US" sz="1000" dirty="0"/>
          </a:p>
        </p:txBody>
      </p:sp>
      <p:pic>
        <p:nvPicPr>
          <p:cNvPr id="4100" name="Picture 4" descr="C:\Users\sselk\AppData\Local\Microsoft\Windows\Temporary Internet Files\Content.IE5\8BIIKS6W\MP90026247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4" y="1442665"/>
            <a:ext cx="1764792" cy="22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18" y="2911967"/>
            <a:ext cx="106073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0678" y="4195246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http://findmeacure.com</a:t>
            </a:r>
          </a:p>
        </p:txBody>
      </p:sp>
      <p:pic>
        <p:nvPicPr>
          <p:cNvPr id="4106" name="Picture 10" descr="C:\Users\sselk\AppData\Local\Microsoft\Windows\Temporary Internet Files\Content.IE5\C3R5BD8W\MP900262346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3" y="1184980"/>
            <a:ext cx="1022962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ingneckdove.com/Wilmer's%20WebPage/Oklahoma/Record%20Mesquite%20tree.jpg"/>
          <p:cNvPicPr>
            <a:picLocks noChangeAspect="1" noChangeArrowheads="1"/>
          </p:cNvPicPr>
          <p:nvPr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14" y="2557885"/>
            <a:ext cx="13033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47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Southwest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of </a:t>
            </a:r>
            <a:r>
              <a:rPr lang="en-US" sz="2000" dirty="0"/>
              <a:t>the southwest </a:t>
            </a:r>
            <a:r>
              <a:rPr lang="en-US" sz="2000" dirty="0" smtClean="0"/>
              <a:t>have </a:t>
            </a:r>
            <a:r>
              <a:rPr lang="en-US" sz="2000" dirty="0"/>
              <a:t>tall mountains and deep canyons where rivers flow. </a:t>
            </a:r>
            <a:r>
              <a:rPr lang="en-US" sz="2000" dirty="0" smtClean="0"/>
              <a:t>The riverbed are made of clay.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Grand Canyon is in </a:t>
            </a:r>
            <a:r>
              <a:rPr lang="en-US" sz="2000" dirty="0" smtClean="0"/>
              <a:t>the southwest. </a:t>
            </a:r>
          </a:p>
          <a:p>
            <a:r>
              <a:rPr lang="en-US" sz="2000" dirty="0" smtClean="0"/>
              <a:t>Pine forests grow </a:t>
            </a:r>
            <a:r>
              <a:rPr lang="en-US" sz="2000" dirty="0"/>
              <a:t>on the </a:t>
            </a:r>
            <a:r>
              <a:rPr lang="en-US" sz="2000" dirty="0" smtClean="0"/>
              <a:t>mountains. </a:t>
            </a:r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dirty="0" smtClean="0"/>
              <a:t>south </a:t>
            </a:r>
            <a:r>
              <a:rPr lang="en-US" sz="2000" dirty="0"/>
              <a:t>is mostly desert with </a:t>
            </a:r>
            <a:r>
              <a:rPr lang="en-US" sz="2000" dirty="0" smtClean="0"/>
              <a:t>sagebrush </a:t>
            </a:r>
            <a:r>
              <a:rPr lang="en-US" sz="2000" dirty="0"/>
              <a:t>and cacti. </a:t>
            </a:r>
            <a:r>
              <a:rPr lang="en-US" sz="2000" dirty="0" smtClean="0"/>
              <a:t>Days can </a:t>
            </a:r>
            <a:r>
              <a:rPr lang="en-US" sz="2000" dirty="0"/>
              <a:t>be very hot and </a:t>
            </a:r>
            <a:r>
              <a:rPr lang="en-US" sz="2000" dirty="0" smtClean="0"/>
              <a:t>nights, </a:t>
            </a:r>
            <a:r>
              <a:rPr lang="en-US" sz="2000" dirty="0"/>
              <a:t>very </a:t>
            </a:r>
            <a:r>
              <a:rPr lang="en-US" sz="2000" dirty="0" smtClean="0"/>
              <a:t>cold. There </a:t>
            </a:r>
            <a:r>
              <a:rPr lang="en-US" sz="2000" dirty="0"/>
              <a:t>is not much rain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most important foods for the southwest people were corn, beans, pumpkins and squash.</a:t>
            </a:r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7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70" y="501121"/>
            <a:ext cx="28289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Basin</a:t>
            </a:r>
            <a:endParaRPr lang="en-US" dirty="0"/>
          </a:p>
        </p:txBody>
      </p:sp>
      <p:pic>
        <p:nvPicPr>
          <p:cNvPr id="2051" name="Picture 3" descr="MPj04070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599"/>
            <a:ext cx="1253595" cy="18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4" name="Picture 6" descr="MP900427998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r="30865"/>
          <a:stretch>
            <a:fillRect/>
          </a:stretch>
        </p:blipFill>
        <p:spPr bwMode="auto">
          <a:xfrm>
            <a:off x="6157912" y="2615670"/>
            <a:ext cx="1544627" cy="17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6" name="Picture 8" descr="MP90026234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/>
          <a:stretch>
            <a:fillRect/>
          </a:stretch>
        </p:blipFill>
        <p:spPr bwMode="auto">
          <a:xfrm>
            <a:off x="459358" y="1298770"/>
            <a:ext cx="2101850" cy="26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Control 9"/>
          <p:cNvSpPr>
            <a:spLocks noChangeArrowheads="1" noChangeShapeType="1"/>
          </p:cNvSpPr>
          <p:nvPr/>
        </p:nvSpPr>
        <p:spPr bwMode="auto">
          <a:xfrm>
            <a:off x="1200150" y="9647238"/>
            <a:ext cx="8677275" cy="896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07" y="2718075"/>
            <a:ext cx="3335337" cy="276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 Arrow 14">
            <a:hlinkClick r:id="rId7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8" action="ppaction://hlinksldjump"/>
              </a:rPr>
              <a:t>Click here for more</a:t>
            </a:r>
            <a:endParaRPr lang="en-US" sz="1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9228"/>
              </p:ext>
            </p:extLst>
          </p:nvPr>
        </p:nvGraphicFramePr>
        <p:xfrm>
          <a:off x="324289" y="5635544"/>
          <a:ext cx="8229600" cy="935277"/>
        </p:xfrm>
        <a:graphic>
          <a:graphicData uri="http://schemas.openxmlformats.org/drawingml/2006/table">
            <a:tbl>
              <a:tblPr/>
              <a:tblGrid>
                <a:gridCol w="876258"/>
                <a:gridCol w="735334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Very hot and dry in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desert;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old 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in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mountains.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little rain; lakes; rivers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Cactus, Joshua tree, sagebrush, nuts, berries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Puma, mule deer, snakes, lizard, antelope, buffalo, salmon, eagle, hawk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147" name="Picture 3" descr="C:\Users\sselk\AppData\Local\Microsoft\Windows\Temporary Internet Files\Content.IE5\1QTVR4XD\MP90026277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70" y="4648200"/>
            <a:ext cx="1524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selk\AppData\Local\Microsoft\Windows\Temporary Internet Files\Content.IE5\C3R5BD8W\MP900313829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52" y="1310059"/>
            <a:ext cx="131089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MPj0406856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8" y="3754745"/>
            <a:ext cx="2674871" cy="178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2" name="Picture 4" descr="images[7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2"/>
          <a:stretch>
            <a:fillRect/>
          </a:stretch>
        </p:blipFill>
        <p:spPr bwMode="auto">
          <a:xfrm>
            <a:off x="4493176" y="1319073"/>
            <a:ext cx="1170759" cy="161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28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Great Basin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Great Basin got </a:t>
            </a:r>
            <a:r>
              <a:rPr lang="en-US" sz="2000" dirty="0" smtClean="0"/>
              <a:t>its </a:t>
            </a:r>
            <a:r>
              <a:rPr lang="en-US" sz="2000" dirty="0"/>
              <a:t>name because it i</a:t>
            </a:r>
            <a:r>
              <a:rPr lang="en-US" sz="2000" dirty="0" smtClean="0"/>
              <a:t>s a region between </a:t>
            </a:r>
            <a:r>
              <a:rPr lang="en-US" sz="2000" dirty="0"/>
              <a:t>two mountain </a:t>
            </a:r>
            <a:r>
              <a:rPr lang="en-US" sz="2000" dirty="0" smtClean="0"/>
              <a:t>ranges. The rivers </a:t>
            </a:r>
            <a:r>
              <a:rPr lang="en-US" sz="2000" dirty="0"/>
              <a:t>there do not flow to the ocean</a:t>
            </a:r>
            <a:r>
              <a:rPr lang="en-US" sz="2000" dirty="0" smtClean="0"/>
              <a:t>. It is like a giant bowl.</a:t>
            </a:r>
          </a:p>
          <a:p>
            <a:endParaRPr lang="en-US" sz="2000" dirty="0"/>
          </a:p>
          <a:p>
            <a:r>
              <a:rPr lang="en-US" sz="2000" dirty="0" smtClean="0"/>
              <a:t>Flatlands have salty </a:t>
            </a:r>
            <a:r>
              <a:rPr lang="en-US" sz="2000" dirty="0"/>
              <a:t>soil and </a:t>
            </a:r>
            <a:r>
              <a:rPr lang="en-US" sz="2000" dirty="0" smtClean="0"/>
              <a:t>sand. </a:t>
            </a:r>
            <a:r>
              <a:rPr lang="en-US" sz="2000" dirty="0"/>
              <a:t>L</a:t>
            </a:r>
            <a:r>
              <a:rPr lang="en-US" sz="2000" dirty="0" smtClean="0"/>
              <a:t>ittle </a:t>
            </a:r>
            <a:r>
              <a:rPr lang="en-US" sz="2000" dirty="0"/>
              <a:t>grows </a:t>
            </a:r>
            <a:r>
              <a:rPr lang="en-US" sz="2000" dirty="0" smtClean="0"/>
              <a:t>there but </a:t>
            </a:r>
            <a:r>
              <a:rPr lang="en-US" sz="2000" dirty="0"/>
              <a:t>sagebrush. It is very dry and </a:t>
            </a:r>
            <a:r>
              <a:rPr lang="en-US" sz="2000" dirty="0" smtClean="0"/>
              <a:t>desert like</a:t>
            </a:r>
            <a:r>
              <a:rPr lang="en-US" sz="2000" dirty="0"/>
              <a:t>, but cold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err="1" smtClean="0"/>
              <a:t>Piñon</a:t>
            </a:r>
            <a:r>
              <a:rPr lang="en-US" sz="2000" dirty="0" smtClean="0"/>
              <a:t> </a:t>
            </a:r>
            <a:r>
              <a:rPr lang="en-US" sz="2000" dirty="0"/>
              <a:t>nuts, agave paste, berries, wild onion and carrots were often eaten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1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5" y="1004279"/>
            <a:ext cx="26479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2" y="1004279"/>
            <a:ext cx="3152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/>
              <a:t>L</a:t>
            </a:r>
            <a:r>
              <a:rPr lang="en-US" dirty="0" smtClean="0"/>
              <a:t>akes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7" y="3429000"/>
            <a:ext cx="30480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6" action="ppaction://hlinksldjump"/>
              </a:rPr>
              <a:t>Click here for more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39313"/>
              </p:ext>
            </p:extLst>
          </p:nvPr>
        </p:nvGraphicFramePr>
        <p:xfrm>
          <a:off x="381000" y="5663766"/>
          <a:ext cx="8229600" cy="1163618"/>
        </p:xfrm>
        <a:graphic>
          <a:graphicData uri="http://schemas.openxmlformats.org/drawingml/2006/table">
            <a:tbl>
              <a:tblPr/>
              <a:tblGrid>
                <a:gridCol w="876258"/>
                <a:gridCol w="735334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Summer hot and humid and winter cold and snowy; Mostly woodlands, Appalachian mountains; Great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Lakes (Huron, Ontario, Erie, Michigan and Superior)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Corn, squash, beans, maple trees; tobacco; hemlocks; birch trees; Cedar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Deer,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bear, fish; shellfish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sselk\AppData\Local\Microsoft\Windows\Temporary Internet Files\Content.IE5\C3R5BD8W\MP9004069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1482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selk\AppData\Local\Microsoft\Windows\Temporary Internet Files\Content.IE5\8EDTMDPJ\MP90040122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14" y="1317316"/>
            <a:ext cx="1252331" cy="15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sselk\AppData\Local\Microsoft\Windows\Temporary Internet Files\Content.IE5\VOOGMU5E\MP90026258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801" y="2299679"/>
            <a:ext cx="1514856" cy="22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selk\AppData\Local\Microsoft\Windows\Temporary Internet Files\Content.IE5\8EDTMDPJ\MP90044247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562573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sselk\AppData\Local\Microsoft\Windows\Temporary Internet Files\Content.IE5\CQ863XZD\MP90028987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5" y="3206412"/>
            <a:ext cx="2303424" cy="15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:\Users\sselk\AppData\Local\Microsoft\Windows\Temporary Internet Files\Content.IE5\C3R5BD8W\MP900382949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9191" r="12604" b="9749"/>
          <a:stretch/>
        </p:blipFill>
        <p:spPr bwMode="auto">
          <a:xfrm>
            <a:off x="6390821" y="3940629"/>
            <a:ext cx="2262415" cy="16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69" y="2883112"/>
            <a:ext cx="24018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79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Great Lakes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Lake water surrounds the region.</a:t>
            </a:r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obacco </a:t>
            </a:r>
            <a:r>
              <a:rPr lang="en-US" sz="2000" dirty="0"/>
              <a:t>was used in ceremonies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 Great Lakes region has rivers</a:t>
            </a:r>
            <a:r>
              <a:rPr lang="en-US" sz="2000" dirty="0"/>
              <a:t>, streams, lakes, and, most of all, trees and plants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Wild rice grew along the lakes. </a:t>
            </a:r>
            <a:r>
              <a:rPr lang="en-US" sz="2000" dirty="0"/>
              <a:t>W</a:t>
            </a:r>
            <a:r>
              <a:rPr lang="en-US" sz="2000" dirty="0" smtClean="0"/>
              <a:t>omen paddled birch </a:t>
            </a:r>
            <a:r>
              <a:rPr lang="en-US" sz="2000" dirty="0"/>
              <a:t>bark canoes </a:t>
            </a:r>
            <a:r>
              <a:rPr lang="en-US" sz="2000" dirty="0" smtClean="0"/>
              <a:t>along the </a:t>
            </a:r>
            <a:r>
              <a:rPr lang="en-US" sz="2000" dirty="0"/>
              <a:t>edges of the lakes. They bent the wild rice plants over the canoe and hit the plants so the rice fell into the boat.</a:t>
            </a:r>
            <a:r>
              <a:rPr lang="en-US" sz="2000" dirty="0" smtClean="0"/>
              <a:t> 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0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4" y="3060699"/>
            <a:ext cx="30575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3" y="2239622"/>
            <a:ext cx="33432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ortheast</a:t>
            </a:r>
            <a:endParaRPr lang="en-US" dirty="0"/>
          </a:p>
        </p:txBody>
      </p:sp>
      <p:pic>
        <p:nvPicPr>
          <p:cNvPr id="7170" name="Picture 2" descr="MP9004069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62" y="3543710"/>
            <a:ext cx="2246538" cy="17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2" name="Picture 4" descr="MP90026256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49" y="3229768"/>
            <a:ext cx="1038225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3" name="Picture 5" descr="MPj026274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1353231"/>
            <a:ext cx="2571406" cy="17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4" name="Picture 6" descr="MPj039962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3" y="1353230"/>
            <a:ext cx="1927961" cy="154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5" name="Picture 7" descr="MPj0144413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/>
          <a:stretch>
            <a:fillRect/>
          </a:stretch>
        </p:blipFill>
        <p:spPr bwMode="auto">
          <a:xfrm>
            <a:off x="7807544" y="512649"/>
            <a:ext cx="1031656" cy="23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42207"/>
              </p:ext>
            </p:extLst>
          </p:nvPr>
        </p:nvGraphicFramePr>
        <p:xfrm>
          <a:off x="285750" y="5654906"/>
          <a:ext cx="8229600" cy="937686"/>
        </p:xfrm>
        <a:graphic>
          <a:graphicData uri="http://schemas.openxmlformats.org/drawingml/2006/table">
            <a:tbl>
              <a:tblPr/>
              <a:tblGrid>
                <a:gridCol w="876258"/>
                <a:gridCol w="735334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Climate/Land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Not too hot or very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cold.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High mountains. Land is flat with some hills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. 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Plants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Cranberry bogs; fir trees (pine);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birch, maple, beech, elm, ash,</a:t>
                      </a:r>
                      <a:r>
                        <a:rPr lang="en-US" sz="13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chestnut, hemlock, and oak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trees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Animals</a:t>
                      </a:r>
                      <a:endParaRPr lang="en-US" sz="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Moose,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caribou, white tail deer, </a:t>
                      </a:r>
                      <a:r>
                        <a:rPr lang="en-US" sz="1300" kern="1400" dirty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squirrel, rabbit, beaver, porcupine</a:t>
                      </a:r>
                      <a:r>
                        <a:rPr lang="en-US" sz="1300" kern="140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, </a:t>
                      </a:r>
                      <a:r>
                        <a:rPr lang="en-US" sz="1300" kern="140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an</a:t>
                      </a:r>
                      <a:r>
                        <a:rPr lang="en-US" sz="1300" kern="1400" baseline="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d</a:t>
                      </a:r>
                      <a:r>
                        <a:rPr lang="en-US" sz="1300" kern="1400" smtClean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 </a:t>
                      </a:r>
                      <a:r>
                        <a:rPr lang="en-US" sz="1300" kern="1400" dirty="0">
                          <a:solidFill>
                            <a:srgbClr val="000000"/>
                          </a:solidFill>
                          <a:effectLst/>
                          <a:latin typeface="Berlin Sans FB"/>
                        </a:rPr>
                        <a:t>bear</a:t>
                      </a:r>
                      <a:endParaRPr lang="en-US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8"/>
          <p:cNvSpPr>
            <a:spLocks noChangeArrowheads="1" noChangeShapeType="1"/>
          </p:cNvSpPr>
          <p:nvPr/>
        </p:nvSpPr>
        <p:spPr bwMode="auto">
          <a:xfrm>
            <a:off x="1200150" y="9644063"/>
            <a:ext cx="8677275" cy="989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24" y="1016681"/>
            <a:ext cx="27146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 Arrow 13">
            <a:hlinkClick r:id="rId10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1" action="ppaction://hlinksldjump"/>
              </a:rPr>
              <a:t>Click here for more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7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52"/>
            <a:ext cx="8543531" cy="684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248691" y="3435676"/>
            <a:ext cx="1084263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3" action="ppaction://hlinksldjump"/>
              </a:rPr>
              <a:t>Northwest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0" y="4114800"/>
            <a:ext cx="1084263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4" action="ppaction://hlinksldjump"/>
              </a:rPr>
              <a:t>Great Basin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00400" y="5496719"/>
            <a:ext cx="1084263" cy="2968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5" action="ppaction://hlinksldjump"/>
              </a:rPr>
              <a:t>Southwest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419600" y="4832350"/>
            <a:ext cx="1273175" cy="2603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6" action="ppaction://hlinksldjump"/>
              </a:rPr>
              <a:t>Great Plains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400800" y="3729508"/>
            <a:ext cx="1028700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empus Sans ITC" pitchFamily="82" charset="0"/>
                <a:cs typeface="Arial" pitchFamily="34" charset="0"/>
                <a:hlinkClick r:id="rId7" action="ppaction://hlinksldjump"/>
              </a:rPr>
              <a:t>Northeast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943600" y="5507832"/>
            <a:ext cx="971550" cy="2857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empus Sans ITC" pitchFamily="82" charset="0"/>
                <a:cs typeface="Arial" pitchFamily="34" charset="0"/>
                <a:hlinkClick r:id="rId8" action="ppaction://hlinksldjump"/>
              </a:rPr>
              <a:t>Southeast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77304" y="4098925"/>
            <a:ext cx="1205202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9" action="ppaction://hlinksldjump"/>
              </a:rPr>
              <a:t>Great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9" action="ppaction://hlinksldjump"/>
              </a:rPr>
              <a:t> Lakes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981200" y="4813300"/>
            <a:ext cx="910576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10" action="ppaction://hlinksldjump"/>
              </a:rPr>
              <a:t>California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269619" y="914400"/>
            <a:ext cx="685800" cy="29845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  <a:hlinkClick r:id="rId11" action="ppaction://hlinksldjump"/>
              </a:rPr>
              <a:t>Arctic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78864" y="762000"/>
            <a:ext cx="2469467" cy="2254828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Regional Map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198" y="111720"/>
            <a:ext cx="940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on your region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Northeast</a:t>
            </a: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Trout, bass, salmon, perch, pike, eels, and turtles could be found in streams, rivers, and lakes.</a:t>
            </a:r>
          </a:p>
          <a:p>
            <a:endParaRPr lang="en-US" sz="2000" dirty="0" smtClean="0"/>
          </a:p>
          <a:p>
            <a:r>
              <a:rPr lang="en-US" sz="2000" dirty="0" smtClean="0"/>
              <a:t>Lakes also attracted migrating geese, ducks, and swans  </a:t>
            </a:r>
          </a:p>
          <a:p>
            <a:endParaRPr lang="en-US" sz="2000" dirty="0"/>
          </a:p>
          <a:p>
            <a:r>
              <a:rPr lang="en-US" sz="2000" dirty="0" smtClean="0"/>
              <a:t>There was ample rain for crops. </a:t>
            </a:r>
            <a:r>
              <a:rPr lang="en-US" sz="2000" dirty="0"/>
              <a:t>T</a:t>
            </a:r>
            <a:r>
              <a:rPr lang="en-US" sz="2000" dirty="0" smtClean="0"/>
              <a:t>here were often heavy snowstorms in the winter.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96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C:\Users\sselk\AppData\Local\Microsoft\Windows\Temporary Internet Files\Content.IE5\CQ863XZD\MP9002898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85" y="3858580"/>
            <a:ext cx="2798623" cy="18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sselk\AppData\Local\Microsoft\Windows\Temporary Internet Files\Content.IE5\C3R5BD8W\MP9003829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2843"/>
            <a:ext cx="2824798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90015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</a:t>
            </a:r>
            <a:endParaRPr lang="en-US" dirty="0"/>
          </a:p>
        </p:txBody>
      </p:sp>
      <p:pic>
        <p:nvPicPr>
          <p:cNvPr id="5123" name="Picture 3" descr="MPj040249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18016"/>
            <a:ext cx="1117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4" descr="MP900407287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0799"/>
            <a:ext cx="10255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5" name="Picture 5" descr="MP90031391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320799"/>
            <a:ext cx="9906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6" name="Picture 6" descr="MC90001454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77" y="3586162"/>
            <a:ext cx="892175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7" name="Picture 7" descr="MP900390057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94" y="3377568"/>
            <a:ext cx="9620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8" name="Picture 8" descr="MC90000095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" y="3697287"/>
            <a:ext cx="66198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20446"/>
              </p:ext>
            </p:extLst>
          </p:nvPr>
        </p:nvGraphicFramePr>
        <p:xfrm>
          <a:off x="465002" y="5791200"/>
          <a:ext cx="8229600" cy="935277"/>
        </p:xfrm>
        <a:graphic>
          <a:graphicData uri="http://schemas.openxmlformats.org/drawingml/2006/table">
            <a:tbl>
              <a:tblPr/>
              <a:tblGrid>
                <a:gridCol w="876258"/>
                <a:gridCol w="7353342"/>
              </a:tblGrid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Hot; Humid/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Appalachian Mountains, swamps, woodlands, Mississippi River Valley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Everglades, cypress,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Spanish moss, 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red iris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flower, wild rice, tobacco, corn, beans, squash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15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Alligator, turtle,  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blue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heron, deer, turkey, duck, bear, and fish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9"/>
          <p:cNvSpPr>
            <a:spLocks noChangeArrowheads="1" noChangeShapeType="1"/>
          </p:cNvSpPr>
          <p:nvPr/>
        </p:nvSpPr>
        <p:spPr bwMode="auto">
          <a:xfrm>
            <a:off x="1200150" y="9645650"/>
            <a:ext cx="8677275" cy="939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3" y="949956"/>
            <a:ext cx="3429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>
            <a:hlinkClick r:id="rId1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1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5139" name="Picture 19" descr="C:\Users\sselk\AppData\Local\Microsoft\Windows\Temporary Internet Files\Content.IE5\CQ863XZD\MP900406857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027898" cy="13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selk\AppData\Local\Microsoft\Windows\Temporary Internet Files\Content.IE5\C3R5BD8W\MP900262753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46" y="2299276"/>
            <a:ext cx="1456708" cy="9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086600" y="64008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5" action="ppaction://hlinksldjump"/>
              </a:rPr>
              <a:t>Click here for more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0828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Southeast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is a great deal of </a:t>
            </a:r>
            <a:r>
              <a:rPr lang="en-US" sz="2000" dirty="0" smtClean="0"/>
              <a:t>rain </a:t>
            </a:r>
            <a:r>
              <a:rPr lang="en-US" sz="2000" dirty="0"/>
              <a:t>in the </a:t>
            </a:r>
            <a:r>
              <a:rPr lang="en-US" sz="2000" dirty="0" smtClean="0"/>
              <a:t>southeast. The </a:t>
            </a:r>
            <a:r>
              <a:rPr lang="en-US" sz="2000" dirty="0"/>
              <a:t>soil is good for growing crops. </a:t>
            </a:r>
            <a:r>
              <a:rPr lang="en-US" sz="2000" dirty="0" smtClean="0"/>
              <a:t>Native Americans </a:t>
            </a:r>
            <a:r>
              <a:rPr lang="en-US" sz="2000" dirty="0"/>
              <a:t>grew corn and tobacco. </a:t>
            </a:r>
            <a:r>
              <a:rPr lang="en-US" sz="2000" dirty="0" smtClean="0"/>
              <a:t>Tobacco </a:t>
            </a:r>
            <a:r>
              <a:rPr lang="en-US" sz="2000" dirty="0"/>
              <a:t>was used in ceremonies.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cypress tree </a:t>
            </a:r>
            <a:r>
              <a:rPr lang="en-US" sz="2000" dirty="0" smtClean="0"/>
              <a:t>grows in </a:t>
            </a:r>
            <a:r>
              <a:rPr lang="en-US" sz="2000" dirty="0"/>
              <a:t>swamps. The roots of the tree grow out of the water and look like </a:t>
            </a:r>
            <a:r>
              <a:rPr lang="en-US" sz="2000" dirty="0" smtClean="0"/>
              <a:t>knees</a:t>
            </a:r>
            <a:r>
              <a:rPr lang="en-US" sz="2000" dirty="0"/>
              <a:t>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Spanish moss grows on the limbs of trees in the </a:t>
            </a:r>
            <a:r>
              <a:rPr lang="en-US" sz="2000" dirty="0" smtClean="0"/>
              <a:t>south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Deer</a:t>
            </a:r>
            <a:r>
              <a:rPr lang="en-US" sz="2000" b="1" dirty="0"/>
              <a:t> </a:t>
            </a:r>
            <a:r>
              <a:rPr lang="en-US" sz="2000" dirty="0"/>
              <a:t>were </a:t>
            </a:r>
            <a:r>
              <a:rPr lang="en-US" sz="2000" dirty="0" smtClean="0"/>
              <a:t>very </a:t>
            </a:r>
            <a:r>
              <a:rPr lang="en-US" sz="2000" dirty="0"/>
              <a:t>important to southeast Native Americans.</a:t>
            </a:r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657600"/>
            <a:ext cx="2129121" cy="17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Plains</a:t>
            </a:r>
            <a:endParaRPr lang="en-US" dirty="0"/>
          </a:p>
        </p:txBody>
      </p:sp>
      <p:pic>
        <p:nvPicPr>
          <p:cNvPr id="3075" name="Picture 3" descr="MPj02274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3"/>
          <a:stretch>
            <a:fillRect/>
          </a:stretch>
        </p:blipFill>
        <p:spPr bwMode="auto">
          <a:xfrm>
            <a:off x="762000" y="1766819"/>
            <a:ext cx="1200150" cy="147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MPj026285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03" y="1431527"/>
            <a:ext cx="1203144" cy="18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MP90026262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84" y="1431527"/>
            <a:ext cx="1190687" cy="179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9" name="Picture 7" descr="MC90038306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31527"/>
            <a:ext cx="1006564" cy="101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9397"/>
              </p:ext>
            </p:extLst>
          </p:nvPr>
        </p:nvGraphicFramePr>
        <p:xfrm>
          <a:off x="304800" y="5715000"/>
          <a:ext cx="8760531" cy="1128750"/>
        </p:xfrm>
        <a:graphic>
          <a:graphicData uri="http://schemas.openxmlformats.org/drawingml/2006/table">
            <a:tbl>
              <a:tblPr/>
              <a:tblGrid>
                <a:gridCol w="871825"/>
                <a:gridCol w="7888706"/>
              </a:tblGrid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erlin Sans FB" pitchFamily="34" charset="0"/>
                        </a:rPr>
                        <a:t>Rainfall varies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;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h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igh winds at times; warm summers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and cold winters. Blizzards in winter/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l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and 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is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flat; lakes, rivers,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f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ew trees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Grasses,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sage, goldenrod, corn, beans, nuts, berries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Buffalo, coyote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,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prairie dog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Control 8"/>
          <p:cNvSpPr>
            <a:spLocks noChangeArrowheads="1" noChangeShapeType="1"/>
          </p:cNvSpPr>
          <p:nvPr/>
        </p:nvSpPr>
        <p:spPr bwMode="auto">
          <a:xfrm>
            <a:off x="1438275" y="9620250"/>
            <a:ext cx="7753350" cy="941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40" y="3214774"/>
            <a:ext cx="2971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2" y="3053644"/>
            <a:ext cx="29527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eft Arrow 13">
            <a:hlinkClick r:id="rId9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hlinkClick r:id="rId9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078" name="Picture 6" descr="MPj0406856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431526"/>
            <a:ext cx="2674871" cy="178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4" name="Picture 2" descr="imagesCAK3HT9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90" y="2979384"/>
            <a:ext cx="1734121" cy="1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12" action="ppaction://hlinksldjump"/>
              </a:rPr>
              <a:t>Click here for more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557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Great Plains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Great Plains are a huge </a:t>
            </a:r>
            <a:r>
              <a:rPr lang="en-US" sz="2000" dirty="0" smtClean="0"/>
              <a:t>grassland. </a:t>
            </a:r>
            <a:r>
              <a:rPr lang="en-US" sz="2000" dirty="0"/>
              <a:t>Snow covers the ground </a:t>
            </a:r>
            <a:r>
              <a:rPr lang="en-US" sz="2000" dirty="0" smtClean="0"/>
              <a:t>in winter </a:t>
            </a:r>
            <a:r>
              <a:rPr lang="en-US" sz="2000" dirty="0"/>
              <a:t>and it gets very cold. It can </a:t>
            </a:r>
            <a:r>
              <a:rPr lang="en-US" sz="2000" dirty="0" smtClean="0"/>
              <a:t>be </a:t>
            </a:r>
            <a:r>
              <a:rPr lang="en-US" sz="2000" dirty="0"/>
              <a:t>very hot in the summer. There </a:t>
            </a:r>
            <a:r>
              <a:rPr lang="en-US" sz="2000" dirty="0" smtClean="0"/>
              <a:t>are downpours </a:t>
            </a:r>
            <a:r>
              <a:rPr lang="en-US" sz="2000" dirty="0"/>
              <a:t>of rain that last only a few minutes.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There are </a:t>
            </a:r>
            <a:r>
              <a:rPr lang="en-US" sz="2000" dirty="0"/>
              <a:t>rivers and </a:t>
            </a:r>
            <a:r>
              <a:rPr lang="en-US" sz="2000" dirty="0" smtClean="0"/>
              <a:t>streams, but very few trees. The trees grow near the rivers.</a:t>
            </a:r>
          </a:p>
          <a:p>
            <a:endParaRPr lang="en-US" sz="2000" dirty="0"/>
          </a:p>
          <a:p>
            <a:r>
              <a:rPr lang="en-US" sz="2000" dirty="0"/>
              <a:t>Wildflowers were used to make medicine to cure stomach aches and headaches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Buffalo</a:t>
            </a:r>
            <a:r>
              <a:rPr lang="en-US" sz="2000" b="1" dirty="0"/>
              <a:t> </a:t>
            </a:r>
            <a:r>
              <a:rPr lang="en-US" sz="2000" dirty="0"/>
              <a:t>were </a:t>
            </a:r>
            <a:r>
              <a:rPr lang="en-US" sz="2000" dirty="0" smtClean="0"/>
              <a:t>very </a:t>
            </a:r>
            <a:r>
              <a:rPr lang="en-US" sz="2000" dirty="0"/>
              <a:t>important to </a:t>
            </a:r>
            <a:r>
              <a:rPr lang="en-US" sz="2000" dirty="0" smtClean="0"/>
              <a:t>the Plains </a:t>
            </a:r>
            <a:r>
              <a:rPr lang="en-US" sz="2000" dirty="0"/>
              <a:t>Native Americans. </a:t>
            </a:r>
            <a:r>
              <a:rPr lang="en-US" sz="2000" dirty="0" smtClean="0"/>
              <a:t>They used </a:t>
            </a:r>
            <a:r>
              <a:rPr lang="en-US" sz="2000" dirty="0"/>
              <a:t>every part of the buffalo.</a:t>
            </a:r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7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3304" y="1397631"/>
            <a:ext cx="2536589" cy="1900136"/>
            <a:chOff x="573304" y="1397631"/>
            <a:chExt cx="2536589" cy="1900136"/>
          </a:xfrm>
        </p:grpSpPr>
        <p:pic>
          <p:nvPicPr>
            <p:cNvPr id="513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04" y="1397631"/>
              <a:ext cx="2536589" cy="1900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47699" y="2871947"/>
              <a:ext cx="13724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/>
                <a:t>http://www.tripadvisor.com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4" y="3087391"/>
            <a:ext cx="30384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15" y="1701462"/>
            <a:ext cx="3666268" cy="302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0498"/>
              </p:ext>
            </p:extLst>
          </p:nvPr>
        </p:nvGraphicFramePr>
        <p:xfrm>
          <a:off x="191734" y="5692280"/>
          <a:ext cx="8760531" cy="949909"/>
        </p:xfrm>
        <a:graphic>
          <a:graphicData uri="http://schemas.openxmlformats.org/drawingml/2006/table">
            <a:tbl>
              <a:tblPr/>
              <a:tblGrid>
                <a:gridCol w="871825"/>
                <a:gridCol w="7888706"/>
              </a:tblGrid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Southern California is sunny and warm/P</a:t>
                      </a:r>
                      <a:r>
                        <a:rPr lang="en-US" sz="1200" dirty="0" smtClean="0">
                          <a:latin typeface="Berlin Sans FB" pitchFamily="34" charset="0"/>
                        </a:rPr>
                        <a:t>acific Ocean, beaches, dunes, small islands, mountains.</a:t>
                      </a:r>
                      <a:r>
                        <a:rPr lang="en-US" sz="1200" baseline="0" dirty="0" smtClean="0">
                          <a:latin typeface="Berlin Sans FB" pitchFamily="34" charset="0"/>
                        </a:rPr>
                        <a:t> rivers</a:t>
                      </a:r>
                      <a:endParaRPr lang="en-US" sz="1200" dirty="0" smtClean="0"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erlin Sans FB" pitchFamily="34" charset="0"/>
                        </a:rPr>
                        <a:t>Acorns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grains, willow</a:t>
                      </a:r>
                      <a:endParaRPr lang="en-US" sz="1200" dirty="0" smtClean="0"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Seals, whales,</a:t>
                      </a:r>
                      <a:r>
                        <a:rPr lang="en-US" sz="1200" kern="1400" baseline="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 </a:t>
                      </a: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elk, deer, rabbits, porpoise, abalone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6" action="ppaction://hlinksldjump"/>
              </a:rPr>
              <a:t>Click here for more</a:t>
            </a:r>
            <a:endParaRPr lang="en-US" sz="1000" dirty="0"/>
          </a:p>
        </p:txBody>
      </p:sp>
      <p:pic>
        <p:nvPicPr>
          <p:cNvPr id="5122" name="Picture 2" descr="C:\Users\sselk\AppData\Local\Microsoft\Windows\Temporary Internet Files\Content.IE5\23VBEAPS\MP90031674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33" y="853031"/>
            <a:ext cx="1833133" cy="12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selk\AppData\Local\Microsoft\Windows\Temporary Internet Files\Content.IE5\7VFUX8Y4\MP90039005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02" y="1066800"/>
            <a:ext cx="1513298" cy="15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sselk\AppData\Local\Microsoft\Windows\Temporary Internet Files\Content.IE5\QKQI23ZW\MP90042791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29" y="4248441"/>
            <a:ext cx="1972881" cy="13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sselk\AppData\Local\Microsoft\Windows\Temporary Internet Files\Content.IE5\8EDTMDPJ\MP900227564[1]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17904" r="49606" b="56785"/>
          <a:stretch/>
        </p:blipFill>
        <p:spPr bwMode="auto">
          <a:xfrm>
            <a:off x="3414888" y="4339928"/>
            <a:ext cx="1690511" cy="1081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1" name="Picture 11" descr="C:\Users\sselk\AppData\Local\Microsoft\Windows\Temporary Internet Files\Content.IE5\1QTVR4XD\MP900262861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35" y="2697654"/>
            <a:ext cx="2240306" cy="14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97631"/>
            <a:ext cx="14208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0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California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764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Acorns </a:t>
            </a:r>
            <a:r>
              <a:rPr lang="en-US" sz="2000" dirty="0"/>
              <a:t>from oak trees were one of the </a:t>
            </a:r>
            <a:r>
              <a:rPr lang="en-US" sz="2000" dirty="0" smtClean="0"/>
              <a:t>main </a:t>
            </a:r>
            <a:r>
              <a:rPr lang="en-US" sz="2000" dirty="0"/>
              <a:t>foods for the California and </a:t>
            </a:r>
            <a:r>
              <a:rPr lang="en-US" sz="2000" dirty="0" smtClean="0"/>
              <a:t>people</a:t>
            </a:r>
            <a:r>
              <a:rPr lang="en-US" sz="2000" dirty="0"/>
              <a:t>. The nuts were gathered in baskets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/>
              <a:t>Plants provided </a:t>
            </a:r>
            <a:r>
              <a:rPr lang="en-US" sz="2000" dirty="0" smtClean="0"/>
              <a:t>much </a:t>
            </a:r>
            <a:r>
              <a:rPr lang="en-US" sz="2000" dirty="0"/>
              <a:t>of the food for the people. </a:t>
            </a:r>
            <a:r>
              <a:rPr lang="en-US" sz="2000" dirty="0" err="1"/>
              <a:t>Piñon</a:t>
            </a:r>
            <a:r>
              <a:rPr lang="en-US" sz="2000" dirty="0"/>
              <a:t> nuts, </a:t>
            </a:r>
            <a:r>
              <a:rPr lang="en-US" sz="2000" dirty="0" smtClean="0"/>
              <a:t>berries</a:t>
            </a:r>
            <a:r>
              <a:rPr lang="en-US" sz="2000" dirty="0"/>
              <a:t>, wild onion and carrots were often eaten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 ocean was another place to find food.</a:t>
            </a:r>
          </a:p>
          <a:p>
            <a:endParaRPr lang="en-US" sz="2000" dirty="0" smtClean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pic>
        <p:nvPicPr>
          <p:cNvPr id="7182" name="Picture 14" descr="http://www.caribou-pictures.com/3-caribou-arc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65887"/>
            <a:ext cx="3492500" cy="23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465002" y="304800"/>
            <a:ext cx="1058998" cy="619125"/>
          </a:xfrm>
          <a:prstGeom prst="leftArrow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09600" y="42969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6324600"/>
            <a:ext cx="1295400" cy="2462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hlinkClick r:id="rId4" action="ppaction://hlinksldjump"/>
              </a:rPr>
              <a:t>Click here for more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70737"/>
              </p:ext>
            </p:extLst>
          </p:nvPr>
        </p:nvGraphicFramePr>
        <p:xfrm>
          <a:off x="191734" y="5642695"/>
          <a:ext cx="8760531" cy="949909"/>
        </p:xfrm>
        <a:graphic>
          <a:graphicData uri="http://schemas.openxmlformats.org/drawingml/2006/table">
            <a:tbl>
              <a:tblPr/>
              <a:tblGrid>
                <a:gridCol w="871825"/>
                <a:gridCol w="7888706"/>
              </a:tblGrid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Climate/Land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Cold. Icy winters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with little daylight; everything freezes; Ocean, lakes, streams; blizzards, flat land</a:t>
                      </a:r>
                      <a:endParaRPr lang="en-US" sz="1200" dirty="0" smtClean="0"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Plants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Berlin Sans FB" pitchFamily="34" charset="0"/>
                        </a:rPr>
                        <a:t>Berries, small shrubs, lichen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Animals</a:t>
                      </a:r>
                    </a:p>
                  </a:txBody>
                  <a:tcPr marL="34689" marR="34689" marT="34689" marB="346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400" dirty="0" smtClean="0">
                          <a:solidFill>
                            <a:srgbClr val="000000"/>
                          </a:solidFill>
                          <a:effectLst/>
                          <a:latin typeface="Berlin Sans FB" pitchFamily="34" charset="0"/>
                        </a:rPr>
                        <a:t>Seals, walrus, polar bears, caribou, trout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5" name="Picture 7" descr="C:\Users\sselk\AppData\Local\Microsoft\Windows\Temporary Internet Files\Content.IE5\VOOGMU5E\MP9004033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37" y="429696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sselk\AppData\Local\Microsoft\Windows\Temporary Internet Files\Content.IE5\1QTVR4XD\MP90042789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53" y="4566650"/>
            <a:ext cx="1528094" cy="10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sselk\AppData\Local\Microsoft\Windows\Temporary Internet Files\Content.IE5\C3R5BD8W\MP90040331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6632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sselk\AppData\Local\Microsoft\Windows\Temporary Internet Files\Content.IE5\ZDP1YDXL\MP900403311[1]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 r="35098"/>
          <a:stretch/>
        </p:blipFill>
        <p:spPr bwMode="auto">
          <a:xfrm>
            <a:off x="5122453" y="1371600"/>
            <a:ext cx="1434883" cy="2672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84" name="Picture 16" descr="http://animal.6te.net/picture/walrus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29" y="1245959"/>
            <a:ext cx="2396025" cy="146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003890" y="3233227"/>
            <a:ext cx="2381250" cy="2209801"/>
            <a:chOff x="2865903" y="3233228"/>
            <a:chExt cx="2381250" cy="2209801"/>
          </a:xfrm>
        </p:grpSpPr>
        <p:pic>
          <p:nvPicPr>
            <p:cNvPr id="7186" name="Picture 18" descr="http://www.roebuckclasses.com/105/images/physical/biome/lichen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903" y="3233228"/>
              <a:ext cx="2381250" cy="2209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680914" y="5147812"/>
              <a:ext cx="154882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http://www.roebuckclasses.com</a:t>
              </a:r>
            </a:p>
          </p:txBody>
        </p:sp>
      </p:grpSp>
      <p:pic>
        <p:nvPicPr>
          <p:cNvPr id="7187" name="Picture 19" descr="C:\Users\sselk\AppData\Local\Microsoft\Windows\Temporary Internet Files\Content.IE5\ZDP1YDXL\MP900437293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62425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://www.roebuckclasses.com/105/images/physical/biome/tunmat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143000"/>
            <a:ext cx="148492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0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1323</Words>
  <Application>Microsoft Macintosh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Native American Indian</vt:lpstr>
      <vt:lpstr>Regional Map</vt:lpstr>
      <vt:lpstr>Southeast</vt:lpstr>
      <vt:lpstr>More on the Southeast</vt:lpstr>
      <vt:lpstr>Great Plains</vt:lpstr>
      <vt:lpstr>More on the Great Plains</vt:lpstr>
      <vt:lpstr>California</vt:lpstr>
      <vt:lpstr>More on California</vt:lpstr>
      <vt:lpstr>Arctic</vt:lpstr>
      <vt:lpstr>More on the Arctic</vt:lpstr>
      <vt:lpstr>Northwest</vt:lpstr>
      <vt:lpstr>More on the Northwest</vt:lpstr>
      <vt:lpstr>Southwest</vt:lpstr>
      <vt:lpstr>More on the Southwest</vt:lpstr>
      <vt:lpstr>Great Basin</vt:lpstr>
      <vt:lpstr>More on the Great Basin</vt:lpstr>
      <vt:lpstr>Great Lakes</vt:lpstr>
      <vt:lpstr>More on the Great Lakes</vt:lpstr>
      <vt:lpstr>Northeast</vt:lpstr>
      <vt:lpstr>More on the Northeast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Chris  Coombs</cp:lastModifiedBy>
  <cp:revision>62</cp:revision>
  <dcterms:created xsi:type="dcterms:W3CDTF">2012-09-11T13:17:32Z</dcterms:created>
  <dcterms:modified xsi:type="dcterms:W3CDTF">2013-11-13T00:26:51Z</dcterms:modified>
</cp:coreProperties>
</file>