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61" r:id="rId4"/>
    <p:sldId id="268" r:id="rId5"/>
    <p:sldId id="267" r:id="rId6"/>
    <p:sldId id="258" r:id="rId7"/>
    <p:sldId id="259" r:id="rId8"/>
    <p:sldId id="260" r:id="rId9"/>
    <p:sldId id="269" r:id="rId10"/>
    <p:sldId id="266" r:id="rId11"/>
    <p:sldId id="262" r:id="rId12"/>
    <p:sldId id="264" r:id="rId13"/>
    <p:sldId id="263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10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B00D33-1553-4E62-BC5B-6E96E0ABB9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79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F5331-37C4-4507-BA17-C4F69948697C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A3ADC-0972-40C6-B7CA-0E9445109EE8}" type="slidenum">
              <a:rPr lang="en-US"/>
              <a:pPr/>
              <a:t>2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 what it takes to get a book published</a:t>
            </a:r>
          </a:p>
          <a:p>
            <a:endParaRPr lang="en-US"/>
          </a:p>
          <a:p>
            <a:r>
              <a:rPr lang="en-US"/>
              <a:t>Who can publish on the Internet?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494F3-8289-4D59-A872-C698CBA2CBB2}" type="slidenum">
              <a:rPr lang="en-US"/>
              <a:pPr/>
              <a:t>3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Talk about strategies that will help us determine whether the site has trustworthy info.</a:t>
            </a:r>
          </a:p>
          <a:p>
            <a:endParaRPr lang="en-US"/>
          </a:p>
          <a:p>
            <a:r>
              <a:rPr lang="en-US"/>
              <a:t>Authority</a:t>
            </a:r>
          </a:p>
          <a:p>
            <a:r>
              <a:rPr lang="en-US"/>
              <a:t>Accuracy</a:t>
            </a:r>
          </a:p>
          <a:p>
            <a:r>
              <a:rPr lang="en-US"/>
              <a:t>Currency</a:t>
            </a:r>
          </a:p>
          <a:p>
            <a:r>
              <a:rPr lang="en-US"/>
              <a:t>Bias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C2541-51E8-47D1-9D2B-C6CE2849266F}" type="slidenum">
              <a:rPr lang="en-US"/>
              <a:pPr/>
              <a:t>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Seriously</a:t>
            </a:r>
          </a:p>
          <a:p>
            <a:r>
              <a:rPr lang="en-US"/>
              <a:t>Find facts from one of the animal sites</a:t>
            </a:r>
          </a:p>
          <a:p>
            <a:r>
              <a:rPr lang="en-US"/>
              <a:t>Look at the picture</a:t>
            </a:r>
          </a:p>
          <a:p>
            <a:r>
              <a:rPr lang="en-US"/>
              <a:t>Talk about the links to other info, etc.</a:t>
            </a:r>
          </a:p>
          <a:p>
            <a:r>
              <a:rPr lang="en-US"/>
              <a:t>Then ask is this real – Hands up who thinks this is a real animal</a:t>
            </a:r>
          </a:p>
          <a:p>
            <a:r>
              <a:rPr lang="en-US"/>
              <a:t>Hands up who doesn’t</a:t>
            </a:r>
          </a:p>
          <a:p>
            <a:r>
              <a:rPr lang="en-US"/>
              <a:t>Tell them it is a totally fake site and that many of these exist on the web</a:t>
            </a:r>
          </a:p>
          <a:p>
            <a:endParaRPr lang="en-US"/>
          </a:p>
          <a:p>
            <a:r>
              <a:rPr lang="en-US"/>
              <a:t>Show them the other sites and talk about the content, etc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FED392-2F9E-4E4D-B992-C1E3241280AF}" type="slidenum">
              <a:rPr lang="en-US"/>
              <a:pPr/>
              <a:t>7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 sites do have true information but are biased.</a:t>
            </a:r>
          </a:p>
          <a:p>
            <a:r>
              <a:rPr lang="en-US"/>
              <a:t>What does biased mean?</a:t>
            </a:r>
          </a:p>
          <a:p>
            <a:r>
              <a:rPr lang="en-US"/>
              <a:t>So the impression is not necessarily truthful.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82AB6-5CBC-46E9-9772-D8359810B672}" type="slidenum">
              <a:rPr lang="en-US"/>
              <a:pPr/>
              <a:t>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sites have truthful information, but make it difficult to find it because there are so many advertisements</a:t>
            </a:r>
          </a:p>
          <a:p>
            <a:endParaRPr lang="en-US"/>
          </a:p>
          <a:p>
            <a:r>
              <a:rPr lang="en-US"/>
              <a:t>The CNN page is a good site because there are plain links that look like real info, which are really ads. They also have graphic ads that get in the way.</a:t>
            </a:r>
          </a:p>
          <a:p>
            <a:endParaRPr lang="en-US"/>
          </a:p>
          <a:p>
            <a:r>
              <a:rPr lang="en-US"/>
              <a:t>Nickleodeon is great because the whole site is really one big ad.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1974F-AEAF-443B-9E3F-C55F07A1CEC5}" type="slidenum">
              <a:rPr lang="en-US"/>
              <a:pPr/>
              <a:t>11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Now we’re going to have a little quiz to see how much you learned.</a:t>
            </a:r>
          </a:p>
          <a:p>
            <a:endParaRPr lang="en-US"/>
          </a:p>
          <a:p>
            <a:r>
              <a:rPr lang="en-US"/>
              <a:t>You tell me, does this site offer real information?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16BBFF-61CB-44C8-9E27-D97F366B320B}" type="slidenum">
              <a:rPr lang="en-US"/>
              <a:pPr/>
              <a:t>13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Quick review</a:t>
            </a:r>
          </a:p>
          <a:p>
            <a:endParaRPr lang="en-US"/>
          </a:p>
          <a:p>
            <a:r>
              <a:rPr lang="en-US"/>
              <a:t>What did you learn today.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FB2ACE-D9AD-46E7-BD56-450D89D850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493CD-FA78-4D82-BF76-14F8D7216D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11DC62-DBC4-449A-9483-67DBCF2E4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D8F6F1-84E7-40CA-BE9E-9CAD2719AB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EEE9A-9B10-4C14-BF04-6B3FED73EB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C54527-3190-4A53-94C7-743784376B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7CC7C7-DF11-400A-94DB-99D9D66885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6334A9-A82D-4E02-BD85-98F1EBB3E9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5ABB50-121E-4B75-94E2-62170B0BD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D505F9-72CA-444F-B1E2-BE32E41519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C78B95-ED20-4CDC-AE99-40F652F60A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FA8DA6-CC06-4A84-8EA1-28ADD41F4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dogisland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scy.50megs.com/mankato/mankato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smartcurriculum.org/" TargetMode="External"/><Relationship Id="rId2" Type="http://schemas.openxmlformats.org/officeDocument/2006/relationships/hyperlink" Target="http://www.cyberbullying.info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google.com/technology/pigeonrank.htm" TargetMode="External"/><Relationship Id="rId5" Type="http://schemas.openxmlformats.org/officeDocument/2006/relationships/hyperlink" Target="http://allaboutexplorers.com" TargetMode="External"/><Relationship Id="rId4" Type="http://schemas.openxmlformats.org/officeDocument/2006/relationships/hyperlink" Target="http://zapatopi.net/treeoctopus/" TargetMode="External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zzle.com/articles/benefits-of-school-uniform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ebate.org/opinions/should-students-be-allowed-to-use-cell-phones-in-school" TargetMode="External"/><Relationship Id="rId4" Type="http://schemas.openxmlformats.org/officeDocument/2006/relationships/hyperlink" Target="http://www.education.newarchaeology.com/against_school_uniforms.ph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ick.com/" TargetMode="Externa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Researching Online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Thinking about what you see</a:t>
            </a:r>
          </a:p>
        </p:txBody>
      </p:sp>
      <p:pic>
        <p:nvPicPr>
          <p:cNvPr id="2053" name="Picture 5" descr="MCj0396350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886200"/>
            <a:ext cx="2286000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77000" y="6324600"/>
            <a:ext cx="15905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Revised March 2015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/>
              <a:t>Authority</a:t>
            </a:r>
            <a:r>
              <a:rPr lang="en-US" altLang="en-US" sz="2800"/>
              <a:t> – Who is the author or publisher? Are they an authority or expert on the subject?</a:t>
            </a:r>
          </a:p>
          <a:p>
            <a:r>
              <a:rPr lang="en-US" altLang="en-US" sz="2800" b="1"/>
              <a:t>Accuracy</a:t>
            </a:r>
            <a:r>
              <a:rPr lang="en-US" altLang="en-US" sz="2800"/>
              <a:t> – Is the information accurate, truthful?</a:t>
            </a:r>
          </a:p>
          <a:p>
            <a:r>
              <a:rPr lang="en-US" altLang="en-US" sz="2800" b="1"/>
              <a:t>Bias</a:t>
            </a:r>
            <a:r>
              <a:rPr lang="en-US" altLang="en-US" sz="2800"/>
              <a:t> – What is the website’s purpose? Are they expressing an opinion? Are both sides of the debate represented?</a:t>
            </a:r>
          </a:p>
          <a:p>
            <a:r>
              <a:rPr lang="en-US" altLang="en-US" sz="2800" b="1"/>
              <a:t>Currency</a:t>
            </a:r>
            <a:r>
              <a:rPr lang="en-US" altLang="en-US" sz="2800"/>
              <a:t> – Is the information current, up to date? When was the site last updated?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Questioning ABC’s</a:t>
            </a:r>
          </a:p>
        </p:txBody>
      </p:sp>
    </p:spTree>
    <p:extLst>
      <p:ext uri="{BB962C8B-B14F-4D97-AF65-F5344CB8AC3E}">
        <p14:creationId xmlns:p14="http://schemas.microsoft.com/office/powerpoint/2010/main" val="411988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/>
              <a:t>Dog Island</a:t>
            </a:r>
          </a:p>
          <a:p>
            <a:pPr algn="ctr">
              <a:buFont typeface="Wingdings" pitchFamily="2" charset="2"/>
              <a:buNone/>
            </a:pPr>
            <a:r>
              <a:rPr lang="en-US" dirty="0">
                <a:hlinkClick r:id="rId3"/>
              </a:rPr>
              <a:t>http://www.thedogisland.com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algn="ctr">
              <a:buFont typeface="Wingdings" pitchFamily="2" charset="2"/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Mankato, MN</a:t>
            </a:r>
          </a:p>
          <a:p>
            <a:pPr algn="ctr">
              <a:buNone/>
            </a:pPr>
            <a:r>
              <a:rPr lang="en-US" dirty="0" smtClean="0">
                <a:hlinkClick r:id="rId4"/>
              </a:rPr>
              <a:t>http://descy.50megs.com/mankato/mankato.html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  <a:p>
            <a:endParaRPr lang="en-US" dirty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</a:t>
            </a:r>
            <a:r>
              <a:rPr lang="en-US" dirty="0" smtClean="0"/>
              <a:t>….are these Fact </a:t>
            </a:r>
            <a:r>
              <a:rPr lang="en-US" dirty="0"/>
              <a:t>or Fiction?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http://www.cyberbullying.info/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http://cybersmartcurriculum.org/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Cyberbullying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have you learned?</a:t>
            </a:r>
          </a:p>
        </p:txBody>
      </p:sp>
      <p:pic>
        <p:nvPicPr>
          <p:cNvPr id="77828" name="Picture 4" descr="MCBS01890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438400"/>
            <a:ext cx="2363788" cy="298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924800" cy="4419600"/>
          </a:xfrm>
        </p:spPr>
        <p:txBody>
          <a:bodyPr/>
          <a:lstStyle/>
          <a:p>
            <a:r>
              <a:rPr lang="en-US" dirty="0"/>
              <a:t>Books, Magazines, Encyclopedias careful about what they </a:t>
            </a:r>
            <a:r>
              <a:rPr lang="en-US" dirty="0" smtClean="0"/>
              <a:t>publish (both online and in hard copy)</a:t>
            </a:r>
            <a:endParaRPr lang="en-US" dirty="0"/>
          </a:p>
          <a:p>
            <a:pPr lvl="1"/>
            <a:r>
              <a:rPr lang="en-US" dirty="0"/>
              <a:t>Difficult process</a:t>
            </a:r>
          </a:p>
          <a:p>
            <a:pPr lvl="1"/>
            <a:r>
              <a:rPr lang="en-US" dirty="0"/>
              <a:t>Fact checking</a:t>
            </a:r>
          </a:p>
          <a:p>
            <a:endParaRPr lang="en-US" dirty="0"/>
          </a:p>
          <a:p>
            <a:r>
              <a:rPr lang="en-US" dirty="0"/>
              <a:t>On the Internet anyone can publish anything, anytime. </a:t>
            </a:r>
          </a:p>
          <a:p>
            <a:pPr lvl="1"/>
            <a:r>
              <a:rPr lang="en-US" dirty="0"/>
              <a:t>Sometimes can’t trust the information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Books vs Internet</a:t>
            </a:r>
          </a:p>
        </p:txBody>
      </p:sp>
      <p:pic>
        <p:nvPicPr>
          <p:cNvPr id="2051" name="Picture 3" descr="C:\Documents and Settings\krobinson\Local Settings\Temporary Internet Files\Content.IE5\X3V4YTF1\MC9002935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376055"/>
            <a:ext cx="1517904" cy="18196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Like going to the grocery store</a:t>
            </a:r>
          </a:p>
          <a:p>
            <a:pPr lvl="1"/>
            <a:r>
              <a:rPr lang="en-US"/>
              <a:t>Separate the junk food from the healthy food</a:t>
            </a:r>
          </a:p>
          <a:p>
            <a:r>
              <a:rPr lang="en-US"/>
              <a:t>Need to be good thinkers</a:t>
            </a:r>
          </a:p>
          <a:p>
            <a:pPr lvl="1"/>
            <a:r>
              <a:rPr lang="en-US"/>
              <a:t>Find trusted author or organization</a:t>
            </a:r>
          </a:p>
          <a:p>
            <a:pPr lvl="1"/>
            <a:r>
              <a:rPr lang="en-US"/>
              <a:t>Ask yourself questions</a:t>
            </a:r>
          </a:p>
          <a:p>
            <a:pPr lvl="1"/>
            <a:r>
              <a:rPr lang="en-US"/>
              <a:t>Don’t just accept what you see</a:t>
            </a:r>
          </a:p>
          <a:p>
            <a:pPr lvl="1"/>
            <a:r>
              <a:rPr lang="en-US"/>
              <a:t>Check your facts</a:t>
            </a:r>
          </a:p>
          <a:p>
            <a:pPr lvl="1"/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what do we do?</a:t>
            </a:r>
          </a:p>
        </p:txBody>
      </p:sp>
      <p:pic>
        <p:nvPicPr>
          <p:cNvPr id="1026" name="Picture 2" descr="C:\Documents and Settings\krobinson\Local Settings\Temporary Internet Files\Content.IE5\X3V4YTF1\MC9000843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191000"/>
            <a:ext cx="1902259" cy="200609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To be a good editor…Ask yourself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1593273"/>
            <a:ext cx="6553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dirty="0"/>
              <a:t>Who is the Author?</a:t>
            </a:r>
          </a:p>
          <a:p>
            <a:pPr lvl="1" eaLnBrk="1" hangingPunct="1">
              <a:defRPr/>
            </a:pPr>
            <a:r>
              <a:rPr lang="en-US" sz="2400" dirty="0"/>
              <a:t>Is author’s name on site?</a:t>
            </a:r>
          </a:p>
          <a:p>
            <a:pPr lvl="1" eaLnBrk="1" hangingPunct="1">
              <a:defRPr/>
            </a:pPr>
            <a:r>
              <a:rPr lang="en-US" sz="2400" dirty="0"/>
              <a:t>Have you heard of organization?</a:t>
            </a:r>
          </a:p>
          <a:p>
            <a:pPr lvl="1" eaLnBrk="1" hangingPunct="1">
              <a:defRPr/>
            </a:pPr>
            <a:r>
              <a:rPr lang="en-US" sz="2400" dirty="0"/>
              <a:t>Is it Personal page?</a:t>
            </a:r>
          </a:p>
          <a:p>
            <a:pPr lvl="1" eaLnBrk="1" hangingPunct="1">
              <a:defRPr/>
            </a:pPr>
            <a:r>
              <a:rPr lang="en-US" sz="2400" dirty="0"/>
              <a:t>What is Domain?</a:t>
            </a:r>
          </a:p>
          <a:p>
            <a:pPr lvl="2" eaLnBrk="1" hangingPunct="1">
              <a:defRPr/>
            </a:pPr>
            <a:r>
              <a:rPr lang="en-US" sz="2400" dirty="0"/>
              <a:t>Government sites </a:t>
            </a:r>
            <a:r>
              <a:rPr lang="en-US" sz="2400" dirty="0" err="1"/>
              <a:t>gov</a:t>
            </a:r>
            <a:r>
              <a:rPr lang="en-US" sz="2400" dirty="0"/>
              <a:t>, .mil, .us</a:t>
            </a:r>
          </a:p>
          <a:p>
            <a:pPr lvl="2" eaLnBrk="1" hangingPunct="1">
              <a:defRPr/>
            </a:pPr>
            <a:r>
              <a:rPr lang="en-US" sz="2400" dirty="0"/>
              <a:t>Educational sites .</a:t>
            </a:r>
            <a:r>
              <a:rPr lang="en-US" sz="2400" dirty="0" err="1"/>
              <a:t>edu</a:t>
            </a:r>
            <a:endParaRPr lang="en-US" sz="2400" dirty="0"/>
          </a:p>
          <a:p>
            <a:pPr lvl="2" eaLnBrk="1" hangingPunct="1">
              <a:defRPr/>
            </a:pPr>
            <a:r>
              <a:rPr lang="en-US" sz="2400" dirty="0"/>
              <a:t>Nonprofit site .org   </a:t>
            </a:r>
          </a:p>
          <a:p>
            <a:pPr lvl="2" eaLnBrk="1" hangingPunct="1">
              <a:defRPr/>
            </a:pPr>
            <a:r>
              <a:rPr lang="en-US" sz="2400" dirty="0"/>
              <a:t>Commercial site .com</a:t>
            </a:r>
          </a:p>
        </p:txBody>
      </p:sp>
    </p:spTree>
    <p:extLst>
      <p:ext uri="{BB962C8B-B14F-4D97-AF65-F5344CB8AC3E}">
        <p14:creationId xmlns:p14="http://schemas.microsoft.com/office/powerpoint/2010/main" val="242222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 yourself: 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9700" y="1623291"/>
            <a:ext cx="7162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kern="0" dirty="0" smtClean="0"/>
              <a:t>Is the content good?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Is it useful, covering all or part of what I need?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Do I understand the information?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Is spelling and grammar correct?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kern="0" dirty="0" smtClean="0"/>
              <a:t>Is it accurate? Can I verify it elsewhere?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229258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924800" cy="51054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The Tree Octopus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hlinkClick r:id="rId4"/>
              </a:rPr>
              <a:t>http://zapatopi.net/treeoctopus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All About Explorers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hlinkClick r:id="rId5"/>
              </a:rPr>
              <a:t>http://allaboutexplorers.com</a:t>
            </a:r>
            <a:endParaRPr lang="en-US" sz="2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 marL="630936" lvl="2" indent="0" algn="ctr">
              <a:lnSpc>
                <a:spcPct val="90000"/>
              </a:lnSpc>
              <a:buNone/>
              <a:defRPr/>
            </a:pPr>
            <a:r>
              <a:rPr lang="en-US" sz="2400" kern="0" dirty="0"/>
              <a:t>The Technology Behind Google’s Great Results</a:t>
            </a:r>
          </a:p>
          <a:p>
            <a:pPr marL="914400" lvl="3" indent="0" algn="ctr">
              <a:lnSpc>
                <a:spcPct val="90000"/>
              </a:lnSpc>
              <a:buNone/>
              <a:defRPr/>
            </a:pPr>
            <a:r>
              <a:rPr lang="en-US" sz="2400" dirty="0">
                <a:hlinkClick r:id="rId6"/>
              </a:rPr>
              <a:t>www.google.com/technology/</a:t>
            </a:r>
            <a:r>
              <a:rPr lang="en-US" sz="2400" b="1" dirty="0">
                <a:hlinkClick r:id="rId6"/>
              </a:rPr>
              <a:t>pigeonrank</a:t>
            </a:r>
            <a:r>
              <a:rPr lang="en-US" sz="2400" dirty="0">
                <a:hlinkClick r:id="rId6"/>
              </a:rPr>
              <a:t>.htm</a:t>
            </a:r>
            <a:endParaRPr lang="en-US" sz="2400" kern="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these sites</a:t>
            </a:r>
          </a:p>
        </p:txBody>
      </p:sp>
      <p:pic>
        <p:nvPicPr>
          <p:cNvPr id="3074" name="Picture 2" descr="C:\Documents and Settings\krobinson\Local Settings\Temporary Internet Files\Content.IE5\C1D24BM8\MM900395755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2000" y="1828800"/>
            <a:ext cx="838200" cy="419100"/>
          </a:xfrm>
          <a:prstGeom prst="rect">
            <a:avLst/>
          </a:prstGeom>
          <a:noFill/>
        </p:spPr>
      </p:pic>
      <p:graphicFrame>
        <p:nvGraphicFramePr>
          <p:cNvPr id="3075" name="Object 3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202641"/>
              </p:ext>
            </p:extLst>
          </p:nvPr>
        </p:nvGraphicFramePr>
        <p:xfrm>
          <a:off x="857250" y="2247900"/>
          <a:ext cx="571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Packager Shell Object" showAsIcon="1" r:id="rId8" imgW="572040" imgH="685440" progId="Package">
                  <p:embed/>
                </p:oleObj>
              </mc:Choice>
              <mc:Fallback>
                <p:oleObj name="Packager Shell Object" showAsIcon="1" r:id="rId8" imgW="572040" imgH="685440" progId="Packag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2247900"/>
                        <a:ext cx="5715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verb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verb" cmd="0">
                                      <p:cBhvr>
                                        <p:cTn id="8" dur="1" fill="hold"/>
                                        <p:tgtEl>
                                          <p:spTgt spid="307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7696200" cy="26670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Expresses only one opinion</a:t>
            </a:r>
          </a:p>
          <a:p>
            <a:r>
              <a:rPr lang="en-US" sz="2600" dirty="0"/>
              <a:t>Wants to convince you of their beliefs</a:t>
            </a:r>
          </a:p>
          <a:p>
            <a:pPr marL="393192" lvl="1" indent="0">
              <a:buNone/>
              <a:defRPr/>
            </a:pPr>
            <a:endParaRPr lang="en-US" dirty="0"/>
          </a:p>
          <a:p>
            <a:pPr marL="393192" lvl="1" indent="0">
              <a:buNone/>
              <a:defRPr/>
            </a:pPr>
            <a:r>
              <a:rPr lang="en-US" sz="2400" dirty="0" smtClean="0"/>
              <a:t>Websites with different points </a:t>
            </a:r>
            <a:r>
              <a:rPr lang="en-US" sz="2400" dirty="0"/>
              <a:t>of </a:t>
            </a:r>
            <a:r>
              <a:rPr lang="en-US" sz="2400" dirty="0" smtClean="0"/>
              <a:t>view: </a:t>
            </a:r>
          </a:p>
          <a:p>
            <a:pPr lvl="1">
              <a:buFont typeface="Arial"/>
              <a:buChar char="•"/>
              <a:defRPr/>
            </a:pPr>
            <a:r>
              <a:rPr lang="en-US" sz="1900" dirty="0" smtClean="0">
                <a:hlinkClick r:id="rId3"/>
              </a:rPr>
              <a:t>http://www.buzzle.com/articles/benefits-of-school-uniforms.html</a:t>
            </a:r>
            <a:endParaRPr lang="en-US" sz="1900" dirty="0" smtClean="0"/>
          </a:p>
          <a:p>
            <a:pPr lvl="1">
              <a:buFont typeface="Arial"/>
              <a:buChar char="•"/>
              <a:defRPr/>
            </a:pPr>
            <a:endParaRPr lang="en-US" sz="1900" dirty="0" smtClean="0"/>
          </a:p>
          <a:p>
            <a:pPr lvl="1">
              <a:defRPr/>
            </a:pPr>
            <a:r>
              <a:rPr lang="en-US" sz="1900" dirty="0" smtClean="0">
                <a:hlinkClick r:id="rId4"/>
              </a:rPr>
              <a:t>http://www.education.newarchaeology.com/against_school_uniforms.php</a:t>
            </a:r>
            <a:endParaRPr lang="en-US" sz="1900" dirty="0" smtClean="0"/>
          </a:p>
          <a:p>
            <a:pPr lvl="1">
              <a:defRPr/>
            </a:pPr>
            <a:endParaRPr lang="en-US" sz="1900" dirty="0" smtClean="0"/>
          </a:p>
          <a:p>
            <a:pPr lvl="1">
              <a:defRPr/>
            </a:pPr>
            <a:endParaRPr lang="en-US" sz="1900" dirty="0"/>
          </a:p>
          <a:p>
            <a:pPr lvl="1">
              <a:defRPr/>
            </a:pPr>
            <a:endParaRPr lang="en-US" sz="2800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Some are </a:t>
            </a:r>
            <a:r>
              <a:rPr lang="en-US" sz="3600" dirty="0" smtClean="0"/>
              <a:t>biased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19800"/>
            <a:ext cx="1366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Hurry Up" pitchFamily="2" charset="0"/>
              </a:rPr>
              <a:t>Biased!</a:t>
            </a:r>
            <a:endParaRPr lang="en-US" sz="2800" dirty="0">
              <a:solidFill>
                <a:srgbClr val="FF0000"/>
              </a:solidFill>
              <a:latin typeface="Hurry Up" pitchFamily="2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33400" y="3962400"/>
            <a:ext cx="8229600" cy="762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600" dirty="0" smtClean="0"/>
              <a:t>Some show both points of view: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990600" y="48768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hlinkClick r:id="rId5"/>
              </a:rPr>
              <a:t>http://www.debate.org/opinions/should-students-be-allowed-to-use-cell-phones-in-school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69 -2.22222E-6 C 0.0908 -0.00509 0.09549 -0.01134 0.09931 -0.02616 C 0.1 -0.10926 0.09931 -0.19236 0.10139 -0.27546 C 0.10139 -0.27893 0.10486 -0.28078 0.10573 -0.28403 C 0.11372 -0.31227 0.11163 -0.30347 0.12761 -0.32477 C 0.14879 -0.35301 0.16181 -0.36944 0.19063 -0.38264 C 0.19549 -0.38495 0.19844 -0.39421 0.20365 -0.39421 C 0.28403 -0.39514 0.36459 -0.39629 0.44497 -0.39722 C 0.48733 -0.41551 0.53802 -0.42569 0.58195 -0.42893 C 0.59132 -0.43217 0.60052 -0.43842 0.61007 -0.44051 C 0.62604 -0.44421 0.61875 -0.44213 0.63195 -0.44629 C 0.63924 -0.45648 0.65209 -0.46227 0.66233 -0.46666 C 0.66962 -0.47315 0.67552 -0.48032 0.68403 -0.48403 C 0.70122 -0.4993 0.71893 -0.51227 0.73629 -0.52754 C 0.74983 -0.53958 0.73542 -0.51991 0.74931 -0.53634 C 0.75382 -0.54166 0.75729 -0.54907 0.76233 -0.5537 C 0.76667 -0.55764 0.77535 -0.56528 0.77535 -0.56528 C 0.78594 -0.58611 0.77188 -0.56018 0.78837 -0.58264 C 0.79341 -0.58958 0.79532 -0.60069 0.79931 -0.60879 C 0.80191 -0.63819 0.80365 -0.64838 0.80365 -0.68125 " pathEditMode="relative" ptsTypes="fffffffffffffffffffA">
                                      <p:cBhvr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krobinson\Local Settings\Temporary Internet Files\Content.IE5\GLZ0E9P8\MC910216326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486400" y="2895600"/>
            <a:ext cx="2378409" cy="3288245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Want to sell you something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Sometimes hard to tell which is the ad and what are the facts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/>
              <a:t>Nickleodeon</a:t>
            </a:r>
            <a:endParaRPr lang="en-US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hlinkClick r:id="rId5"/>
              </a:rPr>
              <a:t>http://www.nick.com/</a:t>
            </a:r>
            <a:endParaRPr lang="en-US" sz="28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dirty="0"/>
              <a:t>Advertisements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Persuade</a:t>
            </a:r>
            <a:endParaRPr lang="en-US" sz="2400" dirty="0" smtClean="0"/>
          </a:p>
          <a:p>
            <a:r>
              <a:rPr lang="en-US" sz="2400" b="1" dirty="0" smtClean="0"/>
              <a:t>Inform</a:t>
            </a:r>
          </a:p>
          <a:p>
            <a:r>
              <a:rPr lang="en-US" sz="2400" b="1" dirty="0" smtClean="0"/>
              <a:t>Entertain</a:t>
            </a:r>
          </a:p>
          <a:p>
            <a:r>
              <a:rPr lang="en-US" sz="2400" b="1" dirty="0" smtClean="0"/>
              <a:t>Sell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next time you look at a website, think of the author’s purpose and think of</a:t>
            </a:r>
            <a:r>
              <a:rPr lang="en-US" sz="2400" b="1" dirty="0"/>
              <a:t> P. I. E. S.</a:t>
            </a:r>
            <a:r>
              <a:rPr lang="en-US" sz="2400" dirty="0"/>
              <a:t> This will help you to evaluate the information and make a better decision about its trustworthiness and validity.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An Author’s Purpose: </a:t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614</TotalTime>
  <Words>625</Words>
  <Application>Microsoft Office PowerPoint</Application>
  <PresentationFormat>On-screen Show (4:3)</PresentationFormat>
  <Paragraphs>133</Paragraphs>
  <Slides>13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Packager Shell Object</vt:lpstr>
      <vt:lpstr>Researching Online</vt:lpstr>
      <vt:lpstr>Books vs Internet</vt:lpstr>
      <vt:lpstr>So what do we do?</vt:lpstr>
      <vt:lpstr>To be a good editor…Ask yourself</vt:lpstr>
      <vt:lpstr>Ask yourself: </vt:lpstr>
      <vt:lpstr>Let’s look at these sites</vt:lpstr>
      <vt:lpstr>Some are biased</vt:lpstr>
      <vt:lpstr>Advertisements</vt:lpstr>
      <vt:lpstr>An Author’s Purpose:  </vt:lpstr>
      <vt:lpstr>Questioning ABC’s</vt:lpstr>
      <vt:lpstr>So….are these Fact or Fiction?</vt:lpstr>
      <vt:lpstr>Cyberbullying</vt:lpstr>
      <vt:lpstr>What have you learned?</vt:lpstr>
    </vt:vector>
  </TitlesOfParts>
  <Company>FPS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It’s On The Internet, Then It’s Got To Be True</dc:title>
  <dc:creator>Administrator</dc:creator>
  <cp:lastModifiedBy>Windows User</cp:lastModifiedBy>
  <cp:revision>41</cp:revision>
  <cp:lastPrinted>2015-03-12T20:20:54Z</cp:lastPrinted>
  <dcterms:created xsi:type="dcterms:W3CDTF">2006-02-08T15:09:06Z</dcterms:created>
  <dcterms:modified xsi:type="dcterms:W3CDTF">2015-04-06T17:10:13Z</dcterms:modified>
</cp:coreProperties>
</file>