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7" r:id="rId6"/>
    <p:sldId id="446" r:id="rId7"/>
    <p:sldId id="435" r:id="rId8"/>
    <p:sldId id="439" r:id="rId9"/>
    <p:sldId id="440" r:id="rId10"/>
    <p:sldId id="398" r:id="rId11"/>
    <p:sldId id="394" r:id="rId12"/>
    <p:sldId id="395" r:id="rId13"/>
    <p:sldId id="416" r:id="rId14"/>
    <p:sldId id="396" r:id="rId15"/>
    <p:sldId id="400" r:id="rId16"/>
    <p:sldId id="401" r:id="rId17"/>
    <p:sldId id="423" r:id="rId18"/>
    <p:sldId id="402" r:id="rId19"/>
    <p:sldId id="403" r:id="rId20"/>
    <p:sldId id="404" r:id="rId21"/>
    <p:sldId id="405" r:id="rId22"/>
    <p:sldId id="406" r:id="rId23"/>
    <p:sldId id="284" r:id="rId24"/>
    <p:sldId id="367" r:id="rId25"/>
    <p:sldId id="407" r:id="rId26"/>
    <p:sldId id="428" r:id="rId27"/>
    <p:sldId id="429" r:id="rId28"/>
    <p:sldId id="430" r:id="rId29"/>
    <p:sldId id="431" r:id="rId30"/>
    <p:sldId id="41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67673" autoAdjust="0"/>
  </p:normalViewPr>
  <p:slideViewPr>
    <p:cSldViewPr>
      <p:cViewPr varScale="1">
        <p:scale>
          <a:sx n="76" d="100"/>
          <a:sy n="76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98" d="100"/>
          <a:sy n="98" d="100"/>
        </p:scale>
        <p:origin x="-360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A0C37C-AB18-4871-AA04-9142EB345157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E3C07D-7CED-4230-831E-A27562A68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99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Embedded Universal Tools and Online Features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D960D-56EA-4F1B-9853-A01750A89A5F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Calculator, which is available for this mathematics item, but is not available for all mathematics items.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1FC0C6-672B-4621-8AEE-2D9D81BDFADB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English Glossary</a:t>
            </a: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5D95C8-3614-4E36-908B-BDEC4E5AD4E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Writing Tools: bold, italics, underlining, bullets, undo/redo, and spell-check where allowed.</a:t>
            </a: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999F1E-2989-43A1-8695-0ED6AC991FF2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Online Features Overview</a:t>
            </a: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30492-B1EF-4FCC-84AA-BEEE28BBB64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In addition to the embedded universal tools, there are </a:t>
            </a:r>
            <a:r>
              <a:rPr lang="en-AU" altLang="en-US" b="1" dirty="0" smtClean="0">
                <a:latin typeface="Arial" charset="0"/>
                <a:cs typeface="Arial" charset="0"/>
              </a:rPr>
              <a:t>online features </a:t>
            </a:r>
            <a:r>
              <a:rPr lang="en-AU" altLang="en-US" dirty="0" smtClean="0">
                <a:latin typeface="Arial" charset="0"/>
                <a:cs typeface="Arial" charset="0"/>
              </a:rPr>
              <a:t>that you should also know about.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Let’s look at the </a:t>
            </a:r>
            <a:r>
              <a:rPr lang="en-AU" altLang="en-US" b="1" dirty="0" smtClean="0">
                <a:latin typeface="Arial" charset="0"/>
                <a:cs typeface="Arial" charset="0"/>
              </a:rPr>
              <a:t>online features </a:t>
            </a:r>
            <a:r>
              <a:rPr lang="en-AU" altLang="en-US" dirty="0" smtClean="0">
                <a:latin typeface="Arial" charset="0"/>
                <a:cs typeface="Arial" charset="0"/>
              </a:rPr>
              <a:t>on these sample screens. These online features will help you navigate through the test, give you more information, and work in conjunction with the universal tools.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938E76-B71A-4245-B796-4220272AF02D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The first online feature is the </a:t>
            </a:r>
            <a:r>
              <a:rPr lang="en-AU" altLang="en-US" b="0" dirty="0" smtClean="0">
                <a:latin typeface="Arial" charset="0"/>
                <a:cs typeface="Arial" charset="0"/>
              </a:rPr>
              <a:t>question mark icon</a:t>
            </a:r>
            <a:r>
              <a:rPr lang="en-AU" altLang="en-US" dirty="0" smtClean="0">
                <a:latin typeface="Arial" charset="0"/>
                <a:cs typeface="Arial" charset="0"/>
              </a:rPr>
              <a:t>.  You can click on the [question mark] icon to view the </a:t>
            </a:r>
            <a:r>
              <a:rPr lang="en-AU" altLang="en-US" i="1" dirty="0" smtClean="0">
                <a:latin typeface="Arial" charset="0"/>
                <a:cs typeface="Arial" charset="0"/>
              </a:rPr>
              <a:t>Help Guide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EA7D42-0ABA-4A2C-A4B8-A8F726059D6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An online feature that can be used in conjunction with the embedded universal tool, Mark for Review, is </a:t>
            </a:r>
            <a:r>
              <a:rPr lang="en-AU" altLang="en-US" dirty="0" smtClean="0">
                <a:latin typeface="Arial" charset="0"/>
                <a:cs typeface="Arial" charset="0"/>
              </a:rPr>
              <a:t>the </a:t>
            </a:r>
            <a:r>
              <a:rPr lang="en-AU" altLang="en-US" b="0" dirty="0" smtClean="0">
                <a:latin typeface="Arial" charset="0"/>
                <a:cs typeface="Arial" charset="0"/>
              </a:rPr>
              <a:t>question drop down list</a:t>
            </a:r>
            <a:r>
              <a:rPr lang="en-AU" altLang="en-US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This online feature allows you to go back and forth between questions within a segment on a test and shows you questions you’ve already answered. 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When you click the drop-down list, questions marked for review will show “Marked” next to the question number.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This will allow you to easily make changes to previously answered questions by taking you directly to the pages containing the marked questions.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DD9DFB-CE40-4E8D-95A3-99919CEBD05A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The </a:t>
            </a:r>
            <a:r>
              <a:rPr lang="en-AU" altLang="en-US" b="0" dirty="0" smtClean="0">
                <a:latin typeface="Arial" charset="0"/>
                <a:cs typeface="Arial" charset="0"/>
              </a:rPr>
              <a:t>[Save] button</a:t>
            </a:r>
            <a:r>
              <a:rPr lang="en-AU" altLang="en-US" dirty="0" smtClean="0">
                <a:latin typeface="Arial" charset="0"/>
                <a:cs typeface="Arial" charset="0"/>
              </a:rPr>
              <a:t>—this online feature will appear only for certain item types. 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For longer responses, make sure to save your answer or writing frequently.</a:t>
            </a: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C881B0-1CCA-4C60-9560-A492D95081AF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The</a:t>
            </a:r>
            <a:r>
              <a:rPr lang="en-AU" altLang="en-US" b="1" dirty="0" smtClean="0">
                <a:latin typeface="Arial" charset="0"/>
                <a:cs typeface="Arial" charset="0"/>
              </a:rPr>
              <a:t> </a:t>
            </a:r>
            <a:r>
              <a:rPr lang="en-AU" altLang="en-US" b="0" dirty="0" smtClean="0">
                <a:latin typeface="Arial" charset="0"/>
                <a:cs typeface="Arial" charset="0"/>
              </a:rPr>
              <a:t>[Pause] button - </a:t>
            </a:r>
            <a:r>
              <a:rPr lang="en-AU" altLang="en-US" dirty="0" smtClean="0">
                <a:latin typeface="Arial" charset="0"/>
                <a:cs typeface="Arial" charset="0"/>
              </a:rPr>
              <a:t>this online feature can be used to pause your test for a short break.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When you pause your test, a pop-up message will appear asking you to confirm that you want to pause the test. You will be logged out when your</a:t>
            </a:r>
            <a:r>
              <a:rPr lang="en-US" altLang="en-US" baseline="0" dirty="0" smtClean="0"/>
              <a:t> test is </a:t>
            </a:r>
            <a:r>
              <a:rPr lang="en-US" altLang="en-US" dirty="0" smtClean="0"/>
              <a:t>paused.  S</a:t>
            </a:r>
            <a:r>
              <a:rPr lang="en-US" altLang="en-US" baseline="0" dirty="0" smtClean="0"/>
              <a:t>ome rules apply, s</a:t>
            </a:r>
            <a:r>
              <a:rPr lang="en-US" altLang="en-US" dirty="0" smtClean="0"/>
              <a:t>o b</a:t>
            </a:r>
            <a:r>
              <a:rPr lang="en-AU" altLang="en-US" dirty="0" smtClean="0">
                <a:latin typeface="Arial" charset="0"/>
                <a:cs typeface="Arial" charset="0"/>
              </a:rPr>
              <a:t>e sure to talk with your Test Administrator before using the [Pause] button.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C35635-18A7-4F70-9487-0C5392E8A7E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latin typeface="Arial" charset="0"/>
                <a:cs typeface="Arial" charset="0"/>
              </a:rPr>
              <a:t>The </a:t>
            </a:r>
            <a:r>
              <a:rPr lang="en-AU" altLang="en-US" b="0" dirty="0" smtClean="0">
                <a:latin typeface="Arial" charset="0"/>
                <a:cs typeface="Arial" charset="0"/>
              </a:rPr>
              <a:t>Item Tutorial </a:t>
            </a:r>
            <a:r>
              <a:rPr lang="en-AU" altLang="en-US" dirty="0" smtClean="0">
                <a:latin typeface="Arial" charset="0"/>
                <a:cs typeface="Arial" charset="0"/>
              </a:rPr>
              <a:t>online feature gives you more direction on what you are to do for a particular item type. Open the context menu for a question and select the [Tutorial] option. 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5234C2-8D09-487A-BEC6-34260AB18EE6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Highlighter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D03C89-8E28-4FB8-B301-8F5273151CBD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Clicking the [Tutorial] online feature will tell you how a particular type of question works.</a:t>
            </a:r>
          </a:p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For example, it may inform you how to select an answer, drag and drop answers, or type an answer in a student response answer space.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7A432F-8EA1-4027-AA76-E1B69BA90A5F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b="0" dirty="0" smtClean="0">
                <a:latin typeface="Arial" charset="0"/>
                <a:cs typeface="Arial" charset="0"/>
              </a:rPr>
              <a:t>[Back]</a:t>
            </a:r>
            <a:r>
              <a:rPr lang="en-AU" altLang="en-US" b="0" baseline="0" dirty="0" smtClean="0">
                <a:latin typeface="Arial" charset="0"/>
                <a:cs typeface="Arial" charset="0"/>
              </a:rPr>
              <a:t> </a:t>
            </a:r>
            <a:r>
              <a:rPr lang="en-AU" altLang="en-US" b="0" dirty="0" smtClean="0">
                <a:latin typeface="Arial" charset="0"/>
                <a:cs typeface="Arial" charset="0"/>
              </a:rPr>
              <a:t>and [Next]- </a:t>
            </a:r>
            <a:r>
              <a:rPr lang="en-AU" altLang="en-US" dirty="0" smtClean="0">
                <a:latin typeface="Arial" charset="0"/>
                <a:cs typeface="Arial" charset="0"/>
              </a:rPr>
              <a:t>this online feature allows you to click these buttons to move between pages.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5331DA-928C-4CB3-82FC-6E34B37A5E91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Lastly, you may have some items that require you to listen to audio - the </a:t>
            </a:r>
            <a:r>
              <a:rPr lang="en-US" altLang="en-US" b="0" dirty="0" smtClean="0">
                <a:latin typeface="Arial" charset="0"/>
                <a:cs typeface="Arial" charset="0"/>
              </a:rPr>
              <a:t>listening item </a:t>
            </a:r>
            <a:r>
              <a:rPr lang="en-US" altLang="en-US" dirty="0" smtClean="0">
                <a:latin typeface="Arial" charset="0"/>
                <a:cs typeface="Arial" charset="0"/>
              </a:rPr>
              <a:t>online feature helps with that.</a:t>
            </a: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05AE47-8155-4378-823B-2B14D3AB0704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To play the audio, click the circle with the right arrow in it. </a:t>
            </a: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FC5614-4557-4EE4-BECD-0B1B7D87A225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To pause the audio, click the circle with the two vertical lines that appears once the audio clip has started playing. </a:t>
            </a: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BEFC43-A9A6-4013-87E4-8623DC842903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To stop or start the audio clip over, click the left arrow with the line to the left of it.</a:t>
            </a: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52A660-CE93-4AA4-8EC3-DE74DC67E1DD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For more information please visit: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www.smarterbalanced.org</a:t>
            </a:r>
            <a:endParaRPr lang="en-US" altLang="en-US" u="sng" dirty="0" smtClean="0">
              <a:latin typeface="Arial" charset="0"/>
              <a:cs typeface="Arial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B9B68B-9ABA-49F0-9164-E41B34C0516F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Strikethrough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4823A17-B1ED-46DF-9C3E-D73FA1B9AF85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Digital Notepad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6028FD-6E5E-4D7E-B8A0-F7C7DC3D4A09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Global Notes for the ELA Performance Task</a:t>
            </a: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42CC83-3D2F-4094-BE53-359276E4FE14}" type="slidenum">
              <a:rPr lang="en-US" altLang="en-US" sz="1400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4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Mark for Review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C149A2-2F25-42B8-A444-9E6DF0E46617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Zoom to enlarge or reduce the text size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4059D45-DD6E-4B88-9645-80E3127BEFE0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>
                <a:latin typeface="Arial" charset="0"/>
                <a:cs typeface="Arial" charset="0"/>
              </a:rPr>
              <a:t>Expandable Passages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3B4247-21B7-4FCB-8AC1-D33288B51178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Dictionary and Thesaurus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067B23-E77A-41AE-8081-3090800E661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832D-2F13-4554-B037-D1615F8F9CA2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2443-5D9D-4BE2-BE7A-851CFD70C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84B0-A276-4C93-9FEB-6A6EA56CBC0B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BA00-E0EA-483B-AB72-8DEFF4A5D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5055-D31E-4699-9957-B38E07F149A9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3320-7639-41AC-8EC9-D0E04C314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5122-1A9A-436D-99E6-269C39747883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8C9E-7699-4762-B90A-4BD8781E2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801F-F29E-4508-A306-8DD301C869FD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39A7-A05F-402E-96C7-5ABFEC91F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2F65-2963-478D-844D-BEC3F70571EC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83BE-3554-4CD9-8BA7-92F1958A0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D50A-1590-40BC-94A9-9D9696B574EE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134A-C369-4E05-9000-9CFBC3F3F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F1F-E99D-4689-8899-FD223B3FE2C3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E663-D575-46CE-8AA3-4B92F15E5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078B-F884-48B3-8C2E-CF63AFF29F0D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C95B-C3E7-4DA0-B820-668674DA1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3750-3B99-4370-B3E2-38A1DE8AFF5B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A70B-F221-46B3-9A6E-F4A689BC4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D616-61F0-44D3-A197-061516706D89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5B4-B554-4961-8CA0-880AE68AC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81CC4E6-105C-4BCC-9BB7-9A5758C53307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806C827-9930-41F2-A023-20A1D9DCB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marterbalance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379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l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60388"/>
            <a:ext cx="2286000" cy="6297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28800" y="1295400"/>
            <a:ext cx="7315200" cy="2667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Student Tools</a:t>
            </a:r>
            <a: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Features</a:t>
            </a:r>
            <a:r>
              <a:rPr lang="en-US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US" sz="8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800600" y="762000"/>
            <a:ext cx="2362200" cy="457200"/>
          </a:xfrm>
          <a:prstGeom prst="wedgeRectCallout">
            <a:avLst>
              <a:gd name="adj1" fmla="val 66806"/>
              <a:gd name="adj2" fmla="val -3924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0" y="609600"/>
            <a:ext cx="609600" cy="685800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1925" name="Picture 7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906463"/>
            <a:ext cx="273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819400"/>
            <a:ext cx="2590800" cy="33528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91440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17143" r="17587" b="67143"/>
          <a:stretch>
            <a:fillRect/>
          </a:stretch>
        </p:blipFill>
        <p:spPr bwMode="auto">
          <a:xfrm>
            <a:off x="4724400" y="1574800"/>
            <a:ext cx="2438400" cy="83820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1195388" y="1574800"/>
            <a:ext cx="2971800" cy="457200"/>
          </a:xfrm>
          <a:prstGeom prst="wedgeRectCallout">
            <a:avLst>
              <a:gd name="adj1" fmla="val 68414"/>
              <a:gd name="adj2" fmla="val -125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English Glossary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2850" y="2590800"/>
            <a:ext cx="1181100" cy="228600"/>
          </a:xfrm>
          <a:prstGeom prst="rect">
            <a:avLst/>
          </a:prstGeom>
          <a:solidFill>
            <a:srgbClr val="00B0F0">
              <a:alpha val="45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3974" name="Picture 2" descr="mac-osx-arrow-cur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633663"/>
            <a:ext cx="273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33800" y="3429000"/>
            <a:ext cx="5257800" cy="4572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114800" y="4419600"/>
            <a:ext cx="2362200" cy="457200"/>
          </a:xfrm>
          <a:prstGeom prst="wedgeRectCallout">
            <a:avLst>
              <a:gd name="adj1" fmla="val 35550"/>
              <a:gd name="adj2" fmla="val -134224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Writing Tools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Online Features Overview</a:t>
            </a:r>
            <a:r>
              <a:rPr lang="en-US" sz="8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8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US" sz="8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09800" y="1143000"/>
            <a:ext cx="4038600" cy="1524000"/>
          </a:xfrm>
          <a:prstGeom prst="wedgeRoundRectCallout">
            <a:avLst>
              <a:gd name="adj1" fmla="val 64375"/>
              <a:gd name="adj2" fmla="val 32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Let’s look at  online features next.</a:t>
            </a:r>
          </a:p>
        </p:txBody>
      </p:sp>
      <p:pic>
        <p:nvPicPr>
          <p:cNvPr id="6" name="Mal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b="31939"/>
          <a:stretch>
            <a:fillRect/>
          </a:stretch>
        </p:blipFill>
        <p:spPr>
          <a:xfrm>
            <a:off x="4421188" y="1143000"/>
            <a:ext cx="4722812" cy="571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503863" y="838200"/>
            <a:ext cx="2590800" cy="685800"/>
          </a:xfrm>
          <a:prstGeom prst="wedgeRectCallout">
            <a:avLst>
              <a:gd name="adj1" fmla="val 71707"/>
              <a:gd name="adj2" fmla="val -61443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mark/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Help Guide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9975" y="449263"/>
            <a:ext cx="381000" cy="304800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447800" y="1219200"/>
            <a:ext cx="2057400" cy="838200"/>
          </a:xfrm>
          <a:prstGeom prst="wedgeRectCallout">
            <a:avLst>
              <a:gd name="adj1" fmla="val -53472"/>
              <a:gd name="adj2" fmla="val -10192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drop down list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488" y="457200"/>
            <a:ext cx="1204912" cy="3048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81200" y="1227138"/>
            <a:ext cx="2057400" cy="457200"/>
          </a:xfrm>
          <a:prstGeom prst="wedgeRectCallout">
            <a:avLst>
              <a:gd name="adj1" fmla="val -72600"/>
              <a:gd name="adj2" fmla="val -9611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Save button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609600"/>
            <a:ext cx="6096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33600" y="1219200"/>
            <a:ext cx="2057400" cy="457200"/>
          </a:xfrm>
          <a:prstGeom prst="wedgeRectCallout">
            <a:avLst>
              <a:gd name="adj1" fmla="val -57993"/>
              <a:gd name="adj2" fmla="val -10602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Pause button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1600" y="609600"/>
            <a:ext cx="533400" cy="60960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91440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105400" y="2209800"/>
            <a:ext cx="2362200" cy="457200"/>
          </a:xfrm>
          <a:prstGeom prst="wedgeRectCallout">
            <a:avLst>
              <a:gd name="adj1" fmla="val 63530"/>
              <a:gd name="adj2" fmla="val -61575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 Tutorial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58200" y="1500188"/>
            <a:ext cx="457200" cy="4572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57200"/>
            <a:ext cx="9134475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95750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810000" y="3581400"/>
            <a:ext cx="2362200" cy="457200"/>
          </a:xfrm>
          <a:prstGeom prst="wedgeRectCallout">
            <a:avLst>
              <a:gd name="adj1" fmla="val -61739"/>
              <a:gd name="adj2" fmla="val -1713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Highlighter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098800"/>
            <a:ext cx="3505200" cy="1447800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mac-osx-arrow-cur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66875"/>
            <a:ext cx="295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ac-osx-arrow-cur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50" y="1671193"/>
            <a:ext cx="295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84188"/>
            <a:ext cx="89630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62000" y="1676400"/>
            <a:ext cx="2057400" cy="685800"/>
          </a:xfrm>
          <a:prstGeom prst="wedgeRectCallout">
            <a:avLst>
              <a:gd name="adj1" fmla="val -36436"/>
              <a:gd name="adj2" fmla="val -11157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 and Next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9063" y="638175"/>
            <a:ext cx="947737" cy="581025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0" y="3962400"/>
            <a:ext cx="2057400" cy="762000"/>
          </a:xfrm>
          <a:prstGeom prst="wedgeRectCallout">
            <a:avLst>
              <a:gd name="adj1" fmla="val -32196"/>
              <a:gd name="adj2" fmla="val -13888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Listening Item buttons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667000"/>
            <a:ext cx="1066800" cy="6096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590800"/>
            <a:ext cx="609600" cy="76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6260" name="Picture 2" descr="mac-osx-arrow-cur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95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590800"/>
            <a:ext cx="609600" cy="76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7284" name="Picture 2" descr="mac-osx-arrow-cur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95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2590800"/>
            <a:ext cx="533400" cy="76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8308" name="Picture 2" descr="mac-osx-arrow-cur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95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1524000"/>
            <a:ext cx="6705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rPr>
              <a:t>For more information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rPr>
              <a:t>please visit: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</a:br>
            <a:r>
              <a:rPr lang="en-US" sz="4000" b="1" dirty="0">
                <a:latin typeface="Arial" panose="020B0604020202020204" pitchFamily="34" charset="0"/>
                <a:ea typeface="+mj-ea"/>
                <a:cs typeface="Arial" pitchFamily="34" charset="0"/>
              </a:rPr>
              <a:t>www.smarterbalanced.org</a:t>
            </a:r>
          </a:p>
        </p:txBody>
      </p:sp>
      <p:pic>
        <p:nvPicPr>
          <p:cNvPr id="102403" name="Picture 4" descr="smarterbalance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52355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l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2400" y="228600"/>
            <a:ext cx="2362200" cy="6507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91440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43338"/>
            <a:ext cx="273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57600" y="2971800"/>
            <a:ext cx="5257800" cy="121920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828800" y="2057400"/>
            <a:ext cx="2362200" cy="457200"/>
          </a:xfrm>
          <a:prstGeom prst="wedgeRectCallout">
            <a:avLst>
              <a:gd name="adj1" fmla="val 40796"/>
              <a:gd name="adj2" fmla="val 13406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Strikethrough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629400" y="2895600"/>
            <a:ext cx="2362200" cy="609600"/>
          </a:xfrm>
          <a:prstGeom prst="wedgeRectCallout">
            <a:avLst>
              <a:gd name="adj1" fmla="val -54675"/>
              <a:gd name="adj2" fmla="val -163170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Digital Notepad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4400" y="1524000"/>
            <a:ext cx="457200" cy="4572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6806" name="Picture 2" descr="mac-osx-arrow-cur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33725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3200" y="1524000"/>
            <a:ext cx="3657600" cy="3505200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6808" name="TextBox 9"/>
          <p:cNvSpPr txBox="1">
            <a:spLocks noChangeArrowheads="1"/>
          </p:cNvSpPr>
          <p:nvPr/>
        </p:nvSpPr>
        <p:spPr bwMode="auto">
          <a:xfrm>
            <a:off x="2895600" y="1981200"/>
            <a:ext cx="3352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itchFamily="34" charset="0"/>
              </a:rPr>
              <a:t>Type your notes here….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2133600" y="1600200"/>
            <a:ext cx="3581400" cy="838200"/>
          </a:xfrm>
          <a:prstGeom prst="wedgeRectCallout">
            <a:avLst>
              <a:gd name="adj1" fmla="val -65970"/>
              <a:gd name="adj2" fmla="val -76979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Global Notes for ELA Performance Task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762000"/>
            <a:ext cx="609600" cy="6096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972300" y="2149475"/>
            <a:ext cx="1600200" cy="1371600"/>
          </a:xfrm>
          <a:prstGeom prst="wedgeRectCallout">
            <a:avLst>
              <a:gd name="adj1" fmla="val 17708"/>
              <a:gd name="adj2" fmla="val -109399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Global Notes for ELA Performance Task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400" y="709613"/>
            <a:ext cx="533400" cy="58578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7831" name="Picture 9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871538"/>
            <a:ext cx="273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0800" y="1447800"/>
            <a:ext cx="3962400" cy="37338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7833" name="TextBox 12"/>
          <p:cNvSpPr txBox="1">
            <a:spLocks noChangeArrowheads="1"/>
          </p:cNvSpPr>
          <p:nvPr/>
        </p:nvSpPr>
        <p:spPr bwMode="auto">
          <a:xfrm>
            <a:off x="2667000" y="2133600"/>
            <a:ext cx="3352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itchFamily="34" charset="0"/>
              </a:rPr>
              <a:t>Type your notes here….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91440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343400" y="2713038"/>
            <a:ext cx="2971800" cy="457200"/>
          </a:xfrm>
          <a:prstGeom prst="wedgeRectCallout">
            <a:avLst>
              <a:gd name="adj1" fmla="val 63530"/>
              <a:gd name="adj2" fmla="val -6157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 for Review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0" y="1524000"/>
            <a:ext cx="1279525" cy="137953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8853" name="Picture 6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2514600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440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7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079500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924800" y="736600"/>
            <a:ext cx="1219200" cy="68580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48400" y="1584325"/>
            <a:ext cx="1524000" cy="685800"/>
          </a:xfrm>
          <a:prstGeom prst="wedgeRectCallout">
            <a:avLst>
              <a:gd name="adj1" fmla="val 54065"/>
              <a:gd name="adj2" fmla="val -96166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Zoom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733800" y="2133600"/>
            <a:ext cx="2819400" cy="457200"/>
          </a:xfrm>
          <a:prstGeom prst="wedgeRectCallout">
            <a:avLst>
              <a:gd name="adj1" fmla="val 62120"/>
              <a:gd name="adj2" fmla="val -17295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Expandable Passages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1185863"/>
            <a:ext cx="5334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0901" name="Picture 8" descr="mac-osx-arrow-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397000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227513" cy="3543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239000" y="838200"/>
            <a:ext cx="685800" cy="533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24200" y="762000"/>
            <a:ext cx="3048000" cy="609600"/>
          </a:xfrm>
          <a:prstGeom prst="wedgeRectCallout">
            <a:avLst>
              <a:gd name="adj1" fmla="val 82569"/>
              <a:gd name="adj2" fmla="val 11209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Dictionary and Thesaurus </a:t>
            </a:r>
          </a:p>
        </p:txBody>
      </p:sp>
      <p:pic>
        <p:nvPicPr>
          <p:cNvPr id="82950" name="Picture 2" descr="mac-osx-arrow-cur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828800"/>
            <a:ext cx="273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1"/>
  <p:tag name="TAG_BACKING_FORM_KEY" val="198534-c:\users\abthompson\documents\articulate\operational modules\tools\2014 09 08 embedded universal tools and online features for cal production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89 - Tools Review.wav"/>
  <p:tag name="ELAPSEDTIME" val="2.84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398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85 - Tools Review.wav"/>
  <p:tag name="ELAPSEDTIME" val="5.5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394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86 - Tools Review.wav"/>
  <p:tag name="ELAPSEDTIME" val="2.66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395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16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87 - Tools Review.wav"/>
  <p:tag name="ELAPSEDTIME" val="6.76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396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91 - Tools Review.wav"/>
  <p:tag name="ELAPSEDTIME" val="2.24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0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92 - Tools Review.wav"/>
  <p:tag name="ELAPSEDTIME" val="2.74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1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23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3 - Navigation Aids.wav"/>
  <p:tag name="ELAPSEDTIME" val="17.81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402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79c3942-8dcd-42fb-ab6e-c25b28aaaea5.emf"/>
  <p:tag name="ARTICULATE_CHARACTER_TYPE" val="illustrated"/>
  <p:tag name="ARTICULATE_CHARACTER_ID" val="Male 4"/>
  <p:tag name="ARTICULATE_CHARACTER_EXPRESSION" val="m4/m4_3_talking_head_side_standing.wmf"/>
  <p:tag name="ARTICULATE_CHARACTER_POSE" val="m4/m4_18_gesture_body_side_standing.wmf"/>
  <p:tag name="ARTICULATE_CHARACTER_FLIP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0"/>
  <p:tag name="MARGIN_2" val="36"/>
  <p:tag name="MARGIN_3" val="72"/>
  <p:tag name="MARGIN_4" val="108"/>
  <p:tag name="MARGIN_5" val="144"/>
  <p:tag name="FONT_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4 - Navigation Aids.wav"/>
  <p:tag name="ELAPSEDTIME" val="7.26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3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4c32b1d3-8c87-4bdc-951b-4fa1a9350365.emf"/>
  <p:tag name="ARTICULATE_CHARACTER_TYPE" val="illustrated"/>
  <p:tag name="ARTICULATE_CHARACTER_ID" val="Male 4"/>
  <p:tag name="ARTICULATE_CHARACTER_EXPRESSION" val="m4/m4_2_happy_head_front_standing.wmf"/>
  <p:tag name="ARTICULATE_CHARACTER_POSE" val="m4/m4_2_happy_body_front_standing.wmf"/>
  <p:tag name="ARTICULATE_CHARACTER_FLIP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5 - Navigation Aids.wav"/>
  <p:tag name="ELAPSEDTIME" val="8.88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4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6 - Navigation Aids.wav"/>
  <p:tag name="ELAPSEDTIME" val="9.71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5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7 - Navigation Aids.wav"/>
  <p:tag name="ELAPSEDTIME" val="9.2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6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USED_LAYOU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formation Tool"/>
  <p:tag name="ARTICULATE_AUDIO_RECORDED" val="1"/>
  <p:tag name="ORIGINAL_AUDIO_FILEPATH" val="C:\Users\ABTHOMPSON\Desktop\uploaded to AO- thumb drive\TOOLS\filecleanup audacity output\Slide 60 - Information Tool.wav"/>
  <p:tag name="ELAPSEDTIME" val="4.12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367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8 - Navigation Aids.wav"/>
  <p:tag name="ELAPSEDTIME" val="6.7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0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6"/>
  <p:tag name="ARTICULATE_USED_LAYOU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7 - Navigation Aids.wav"/>
  <p:tag name="ELAPSEDTIME" val="9.2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28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7 - Navigation Aids.wav"/>
  <p:tag name="ELAPSEDTIME" val="9.2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29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7 - Navigation Aids.wav"/>
  <p:tag name="ELAPSEDTIME" val="9.2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30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vigation Aids"/>
  <p:tag name="ARTICULATE_AUDIO_RECORDED" val="1"/>
  <p:tag name="ORIGINAL_AUDIO_FILEPATH" val="C:\Users\ABTHOMPSON\Desktop\uploaded to AO- thumb drive\TOOLS\filecleanup audacity output\Slide 97 - Navigation Aids.wav"/>
  <p:tag name="ELAPSEDTIME" val="9.29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31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ww.smarterbalanced.org"/>
  <p:tag name="ARTICULATE_AUDIO_RECORDED" val="1"/>
  <p:tag name="ORIGINAL_AUDIO_FILEPATH" val="C:\Users\ABTHOMPSON\Desktop\uploaded to AO- thumb drive\TOOLS\filecleanup audacity output\Slide 101 - www.smarterbalanced.org.wav"/>
  <p:tag name="ELAPSEDTIME" val="4.72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410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trikethrough"/>
  <p:tag name="ARTICULATE_AUDIO_RECORDED" val="1"/>
  <p:tag name="ORIGINAL_AUDIO_FILEPATH" val="C:\Users\ABTHOMPSON\Desktop\uploaded to AO- thumb drive\TOOLS\filecleanup audacity output\Slide 43 - Strikethrough.wav"/>
  <p:tag name="ELAPSEDTIME" val="7.13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35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4c32b1d3-8c87-4bdc-951b-4fa1a9350365.emf"/>
  <p:tag name="ARTICULATE_CHARACTER_TYPE" val="illustrated"/>
  <p:tag name="ARTICULATE_CHARACTER_ID" val="Male 4"/>
  <p:tag name="ARTICULATE_CHARACTER_EXPRESSION" val="m4/m4_2_happy_head_front_standing.wmf"/>
  <p:tag name="ARTICULATE_CHARACTER_POSE" val="m4/m4_2_happy_body_front_standing.wmf"/>
  <p:tag name="ARTICULATE_CHARACTER_FLIP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MARGIN_1" val="0"/>
  <p:tag name="MARGIN_2" val="36"/>
  <p:tag name="MARGIN_3" val="72"/>
  <p:tag name="MARGIN_4" val="108"/>
  <p:tag name="MARGIN_5" val="144"/>
  <p:tag name="FONT_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ools Review"/>
  <p:tag name="ARTICULATE_AUDIO_RECORDED" val="1"/>
  <p:tag name="ORIGINAL_AUDIO_FILEPATH" val="C:\Users\ABTHOMPSON\Desktop\uploaded to AO- thumb drive\TOOLS\filecleanup audacity output\Slide 88 - Tools Review.wav"/>
  <p:tag name="ELAPSEDTIME" val="2.612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AUDIO_ID" val="439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otepad"/>
  <p:tag name="ARTICULATE_AUDIO_RECORDED" val="1"/>
  <p:tag name="ARTICULATE_NAV_LEVEL" val="1"/>
  <p:tag name="ARTICULATE_SLIDE_PRESENTER_GUID" val="1430fcd1-2b0f-43cc-b09d-c46318d3cd30"/>
  <p:tag name="ARTICULATE_SLIDE_PAUSE" val="0"/>
  <p:tag name="ARTICULATE_LOCK_SLIDE" val="0"/>
  <p:tag name="ARTICULATE_HIDE_SLIDE" val="1"/>
  <p:tag name="ARTICULATE_PLAYER_CONTROL_PREVIOUS" val="True"/>
  <p:tag name="ARTICULATE_PLAYER_CONTROL_NEXT" val="True"/>
  <p:tag name="ORIGINAL_AUDIO_FILEPATH" val="C:\Users\abthompson\Desktop\SOUND\Slide 50 - Notepad.wav"/>
  <p:tag name="ELAPSEDTIME" val="18.462"/>
  <p:tag name="AUDIO_ID" val="44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<ct:contentTypeSchema ct:_="" ma:_="" ma:contentTypeName="Project Site Document" ma:contentTypeID="0x0101008A98423170284BEEB635F43C3CF4E98B0052D2DBEEA393234CB789DA2A2CB83F05" ma:contentTypeVersion="21" ma:contentTypeDescription="" ma:contentTypeScope="" ma:versionID="ee7fd7435da32f641dd902f0c86bbf2e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606a06098529dab278d3f21460a43b9f" ns2:_="" ns3:_="" xmlns:xsd="http://www.w3.org/2001/XMLSchema" xmlns:xs="http://www.w3.org/2001/XMLSchema" xmlns:p="http://schemas.microsoft.com/office/2006/metadata/properties" xmlns:ns2="$ListId:Project Documents;" xmlns:ns3="ABBA7159-3513-4C4A-97C5-86F1991FA387">
<xsd:import namespace="$ListId:Project Documents;"/>
<xsd:import namespace="ABBA7159-3513-4C4A-97C5-86F1991FA387"/>
<xsd:element name="properties">
<xsd:complexType>
<xsd:sequence>
<xsd:element name="documentManagement">
<xsd:complexType>
<xsd:all>
<xsd:element ref="ns2:Owner" minOccurs="0"/>
<xsd:element ref="ns2:Status" minOccurs="0"/>
<xsd:element ref="ns3:RelatedItems" minOccurs="0"/>
</xsd:all>
</xsd:complexType>
</xsd:element>
</xsd:sequence>
</xsd:complexType>
</xsd:element>
</xsd:schema>
<xsd:schema targetNamespace="$ListId:Project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Owner" ma:index="8" nillable="true" ma:displayName="Owner" ma:list="UserInfo" ma:internalName="Owner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tatus" ma:index="9" nillable="true" ma:displayName="Status" ma:default="Draft" ma:internalName="Status">
<xsd:simpleType>
<xsd:restriction base="dms:Choice">
<xsd:enumeration value="Draft"/>
<xsd:enumeration value="Ready For Review"/>
<xsd:enumeration value="Final"/>
</xsd:restriction>
</xsd:simpleType>
</xsd:element>
</xsd:schema>
<xsd:schema targetNamespace="ABBA7159-3513-4C4A-97C5-86F1991FA38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RelatedItems" ma:index="10" nillable="true" ma:displayName="Related Items" ma:internalName="RelatedItems">
<xsd:simpleType>
<xsd:restriction base="dms:Unknown"/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
<LongProperties xmlns="http://schemas.microsoft.com/office/2006/metadata/longProperties"/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Status xmlns="$ListId:Project Documents;">Final</Status><RelatedItems xmlns="ABBA7159-3513-4C4A-97C5-86F1991FA387" xsi:nil="true"/><Owner xmlns="$ListId:Project Documents;"><UserInfo><DisplayName></DisplayName><AccountId>4752</AccountId><AccountType/></UserInfo></Owner></documentManagement></p:properties>
</file>

<file path=customXml/itemProps1.xml><?xml version="1.0" encoding="utf-8"?>
<ds:datastoreItem xmlns:ds="http://schemas.openxmlformats.org/officeDocument/2006/customXml" ds:itemID="{2FE64500-CBD0-49C3-87E4-10D8A2A78E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4FD0A-148A-41AD-8F37-904776460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Project Documents;"/>
    <ds:schemaRef ds:uri="ABBA7159-3513-4C4A-97C5-86F1991FA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9F6306-8EC6-45B5-869C-9FEABE4D9F9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2F506D6-81B9-4643-B92B-85F4692FCCCD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BBA7159-3513-4C4A-97C5-86F1991FA387"/>
    <ds:schemaRef ds:uri="http://schemas.microsoft.com/office/infopath/2007/PartnerControls"/>
    <ds:schemaRef ds:uri="$ListId:Project Documents;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658</Words>
  <Application>Microsoft Office PowerPoint</Application>
  <PresentationFormat>On-screen Show (4:3)</PresentationFormat>
  <Paragraphs>96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 Student Tools and 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Features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notes to states regarding customization: (Remove this slide before distribution)</dc:title>
  <dc:creator>Ashley</dc:creator>
  <cp:lastModifiedBy>David Hudspeth</cp:lastModifiedBy>
  <cp:revision>395</cp:revision>
  <dcterms:created xsi:type="dcterms:W3CDTF">2014-07-21T14:52:14Z</dcterms:created>
  <dcterms:modified xsi:type="dcterms:W3CDTF">2017-02-10T21:02:40Z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 [Compatibility Mode]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32FE2591-9B01-480F-91DF-B076C2E4174A</vt:lpwstr>
  </property>
  <property fmtid="{D5CDD505-2E9C-101B-9397-08002B2CF9AE}" pid="6" name="ArticulateProjectFull">
    <vt:lpwstr>C:\Users\abthompson\Documents\Articulate\operational modules\TOOLS\2014 09 08 Embedded Universal Tools and Online Features FOR CAL PRODUCTION.ppta</vt:lpwstr>
  </property>
  <property fmtid="{D5CDD505-2E9C-101B-9397-08002B2CF9AE}" pid="7" name="display_urn:schemas-microsoft-com:office:office#Owner">
    <vt:lpwstr>Ashley B. Thompson</vt:lpwstr>
  </property>
</Properties>
</file>