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handoutMasterIdLst>
    <p:handoutMasterId r:id="rId17"/>
  </p:handoutMasterIdLst>
  <p:sldIdLst>
    <p:sldId id="270" r:id="rId2"/>
    <p:sldId id="256" r:id="rId3"/>
    <p:sldId id="257" r:id="rId4"/>
    <p:sldId id="259" r:id="rId5"/>
    <p:sldId id="262" r:id="rId6"/>
    <p:sldId id="263" r:id="rId7"/>
    <p:sldId id="264" r:id="rId8"/>
    <p:sldId id="260" r:id="rId9"/>
    <p:sldId id="265" r:id="rId10"/>
    <p:sldId id="266" r:id="rId11"/>
    <p:sldId id="267" r:id="rId12"/>
    <p:sldId id="258" r:id="rId13"/>
    <p:sldId id="269" r:id="rId14"/>
    <p:sldId id="268" r:id="rId15"/>
    <p:sldId id="261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handouts9" clrMode="bw" frameSlides="1"/>
  <p:clrMru>
    <a:srgbClr val="97DFE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598" autoAdjust="0"/>
    <p:restoredTop sz="94572" autoAdjust="0"/>
  </p:normalViewPr>
  <p:slideViewPr>
    <p:cSldViewPr snapToGrid="0" snapToObjects="1">
      <p:cViewPr varScale="1">
        <p:scale>
          <a:sx n="94" d="100"/>
          <a:sy n="94" d="100"/>
        </p:scale>
        <p:origin x="-760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handoutMaster" Target="handoutMasters/handout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D5C23D-1CF9-E746-BD2D-8C11453CE2B1}" type="datetimeFigureOut">
              <a:rPr lang="en-US" smtClean="0"/>
              <a:t>2/14/15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76604A-6607-2443-94B1-4B75CBB7C84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C7CC1-F671-3944-B0B8-952085207EBB}" type="datetimeFigureOut">
              <a:rPr lang="en-US" smtClean="0"/>
              <a:pPr/>
              <a:t>2/14/15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9113C-E3AB-EF42-A15D-5493FD7426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C7CC1-F671-3944-B0B8-952085207EBB}" type="datetimeFigureOut">
              <a:rPr lang="en-US" smtClean="0"/>
              <a:pPr/>
              <a:t>2/14/15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9113C-E3AB-EF42-A15D-5493FD7426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C7CC1-F671-3944-B0B8-952085207EBB}" type="datetimeFigureOut">
              <a:rPr lang="en-US" smtClean="0"/>
              <a:pPr/>
              <a:t>2/14/15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9113C-E3AB-EF42-A15D-5493FD7426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C7CC1-F671-3944-B0B8-952085207EBB}" type="datetimeFigureOut">
              <a:rPr lang="en-US" smtClean="0"/>
              <a:pPr/>
              <a:t>2/14/15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9113C-E3AB-EF42-A15D-5493FD7426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C7CC1-F671-3944-B0B8-952085207EBB}" type="datetimeFigureOut">
              <a:rPr lang="en-US" smtClean="0"/>
              <a:pPr/>
              <a:t>2/14/15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9113C-E3AB-EF42-A15D-5493FD7426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C7CC1-F671-3944-B0B8-952085207EBB}" type="datetimeFigureOut">
              <a:rPr lang="en-US" smtClean="0"/>
              <a:pPr/>
              <a:t>2/14/15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9113C-E3AB-EF42-A15D-5493FD7426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C7CC1-F671-3944-B0B8-952085207EBB}" type="datetimeFigureOut">
              <a:rPr lang="en-US" smtClean="0"/>
              <a:pPr/>
              <a:t>2/14/15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9113C-E3AB-EF42-A15D-5493FD7426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C7CC1-F671-3944-B0B8-952085207EBB}" type="datetimeFigureOut">
              <a:rPr lang="en-US" smtClean="0"/>
              <a:pPr/>
              <a:t>2/14/15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9113C-E3AB-EF42-A15D-5493FD7426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C7CC1-F671-3944-B0B8-952085207EBB}" type="datetimeFigureOut">
              <a:rPr lang="en-US" smtClean="0"/>
              <a:pPr/>
              <a:t>2/14/15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9113C-E3AB-EF42-A15D-5493FD7426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C7CC1-F671-3944-B0B8-952085207EBB}" type="datetimeFigureOut">
              <a:rPr lang="en-US" smtClean="0"/>
              <a:pPr/>
              <a:t>2/14/15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9113C-E3AB-EF42-A15D-5493FD7426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C7CC1-F671-3944-B0B8-952085207EBB}" type="datetimeFigureOut">
              <a:rPr lang="en-US" smtClean="0"/>
              <a:pPr/>
              <a:t>2/14/15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9113C-E3AB-EF42-A15D-5493FD7426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97DF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7C7CC1-F671-3944-B0B8-952085207EBB}" type="datetimeFigureOut">
              <a:rPr lang="en-US" smtClean="0"/>
              <a:pPr/>
              <a:t>2/14/15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9113C-E3AB-EF42-A15D-5493FD7426A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dirty="0" smtClean="0"/>
              <a:t>Faire </a:t>
            </a:r>
            <a:r>
              <a:rPr lang="en-US" sz="5400" dirty="0" err="1" smtClean="0"/>
              <a:t>maintenant</a:t>
            </a:r>
            <a:r>
              <a:rPr lang="en-US" sz="5400" dirty="0" smtClean="0"/>
              <a:t>! Do Now!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9698" y="1143000"/>
            <a:ext cx="8229600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fr-FR" dirty="0" smtClean="0"/>
              <a:t>Sortez vos devoirs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Complétez « les mots croisés » (</a:t>
            </a:r>
            <a:r>
              <a:rPr lang="fr-FR" dirty="0" err="1" smtClean="0"/>
              <a:t>crossword</a:t>
            </a:r>
            <a:r>
              <a:rPr lang="fr-FR" dirty="0" smtClean="0"/>
              <a:t> puzzle) </a:t>
            </a:r>
          </a:p>
          <a:p>
            <a:pPr marL="514350" indent="-514350">
              <a:buNone/>
            </a:pPr>
            <a:endParaRPr lang="fr-FR" dirty="0" smtClean="0"/>
          </a:p>
          <a:p>
            <a:pPr marL="514350" indent="-514350">
              <a:buNone/>
            </a:pPr>
            <a:r>
              <a:rPr lang="fr-FR" dirty="0" smtClean="0"/>
              <a:t>- L’objectif: </a:t>
            </a:r>
            <a:r>
              <a:rPr lang="fr-FR" i="1" dirty="0" smtClean="0"/>
              <a:t>Je peux exprimer la possession des membres de la famille. </a:t>
            </a:r>
            <a:r>
              <a:rPr lang="fr-FR" dirty="0" smtClean="0"/>
              <a:t>(I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en-US" dirty="0" smtClean="0"/>
              <a:t>express possession of family members.)</a:t>
            </a:r>
            <a:endParaRPr lang="fr-F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4466" y="4459638"/>
            <a:ext cx="2357986" cy="239836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Your (</a:t>
            </a:r>
            <a:r>
              <a:rPr lang="en-US" sz="5400" dirty="0" err="1" smtClean="0"/>
              <a:t>vous</a:t>
            </a:r>
            <a:r>
              <a:rPr lang="en-US" sz="5400" dirty="0" smtClean="0"/>
              <a:t>, formal)</a:t>
            </a:r>
            <a:endParaRPr lang="en-US" sz="54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fr-FR" sz="6486" dirty="0" smtClean="0">
                <a:solidFill>
                  <a:srgbClr val="0000FF"/>
                </a:solidFill>
              </a:rPr>
              <a:t>Votre</a:t>
            </a:r>
          </a:p>
          <a:p>
            <a:pPr>
              <a:buNone/>
            </a:pPr>
            <a:r>
              <a:rPr lang="fr-FR" sz="4324" dirty="0" smtClean="0">
                <a:solidFill>
                  <a:srgbClr val="0000FF"/>
                </a:solidFill>
              </a:rPr>
              <a:t>    - Votre femme</a:t>
            </a:r>
          </a:p>
          <a:p>
            <a:pPr>
              <a:buNone/>
            </a:pPr>
            <a:r>
              <a:rPr lang="fr-FR" sz="4324" dirty="0" smtClean="0">
                <a:solidFill>
                  <a:srgbClr val="0000FF"/>
                </a:solidFill>
              </a:rPr>
              <a:t>    - Votre mari</a:t>
            </a:r>
          </a:p>
          <a:p>
            <a:r>
              <a:rPr lang="fr-FR" sz="6486" dirty="0">
                <a:solidFill>
                  <a:srgbClr val="0000FF"/>
                </a:solidFill>
              </a:rPr>
              <a:t>V</a:t>
            </a:r>
            <a:r>
              <a:rPr lang="fr-FR" sz="6486" dirty="0" smtClean="0">
                <a:solidFill>
                  <a:srgbClr val="0000FF"/>
                </a:solidFill>
              </a:rPr>
              <a:t>os</a:t>
            </a:r>
          </a:p>
          <a:p>
            <a:pPr>
              <a:buNone/>
            </a:pPr>
            <a:r>
              <a:rPr lang="fr-FR" sz="4000" dirty="0" smtClean="0">
                <a:solidFill>
                  <a:srgbClr val="0000FF"/>
                </a:solidFill>
              </a:rPr>
              <a:t>   - Vos </a:t>
            </a:r>
            <a:r>
              <a:rPr lang="fr-FR" sz="4000" dirty="0" smtClean="0">
                <a:solidFill>
                  <a:srgbClr val="0000FF"/>
                </a:solidFill>
              </a:rPr>
              <a:t>enfants</a:t>
            </a:r>
          </a:p>
          <a:p>
            <a:pPr>
              <a:buNone/>
            </a:pPr>
            <a:r>
              <a:rPr lang="fr-FR" sz="4000" dirty="0" smtClean="0">
                <a:solidFill>
                  <a:srgbClr val="0000FF"/>
                </a:solidFill>
              </a:rPr>
              <a:t>	- Sortez </a:t>
            </a:r>
            <a:r>
              <a:rPr lang="fr-FR" sz="4000" i="1" dirty="0" smtClean="0">
                <a:solidFill>
                  <a:srgbClr val="0000FF"/>
                </a:solidFill>
              </a:rPr>
              <a:t>vos</a:t>
            </a:r>
            <a:r>
              <a:rPr lang="fr-FR" sz="4000" dirty="0" smtClean="0">
                <a:solidFill>
                  <a:srgbClr val="0000FF"/>
                </a:solidFill>
              </a:rPr>
              <a:t> cahiers, sortez </a:t>
            </a:r>
            <a:r>
              <a:rPr lang="fr-FR" sz="4000" i="1" dirty="0" smtClean="0">
                <a:solidFill>
                  <a:srgbClr val="0000FF"/>
                </a:solidFill>
              </a:rPr>
              <a:t>vos</a:t>
            </a:r>
            <a:r>
              <a:rPr lang="fr-FR" sz="4000" dirty="0" smtClean="0">
                <a:solidFill>
                  <a:srgbClr val="0000FF"/>
                </a:solidFill>
              </a:rPr>
              <a:t> devoirs</a:t>
            </a:r>
            <a:endParaRPr lang="fr-FR" sz="4000" dirty="0" smtClean="0">
              <a:solidFill>
                <a:srgbClr val="0000FF"/>
              </a:solidFill>
            </a:endParaRPr>
          </a:p>
          <a:p>
            <a:pPr>
              <a:buNone/>
            </a:pPr>
            <a:endParaRPr lang="fr-FR" sz="40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Their</a:t>
            </a:r>
            <a:endParaRPr lang="en-US" sz="54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fr-FR" sz="6486" dirty="0" smtClean="0">
                <a:solidFill>
                  <a:srgbClr val="0000FF"/>
                </a:solidFill>
              </a:rPr>
              <a:t>Leur</a:t>
            </a:r>
          </a:p>
          <a:p>
            <a:pPr>
              <a:buNone/>
            </a:pPr>
            <a:r>
              <a:rPr lang="fr-FR" sz="4324" dirty="0" smtClean="0">
                <a:solidFill>
                  <a:srgbClr val="0000FF"/>
                </a:solidFill>
              </a:rPr>
              <a:t>    - Leur cousin</a:t>
            </a:r>
          </a:p>
          <a:p>
            <a:pPr>
              <a:buNone/>
            </a:pPr>
            <a:r>
              <a:rPr lang="fr-FR" sz="4324" dirty="0" smtClean="0">
                <a:solidFill>
                  <a:srgbClr val="0000FF"/>
                </a:solidFill>
              </a:rPr>
              <a:t>    - Leur cousine</a:t>
            </a:r>
          </a:p>
          <a:p>
            <a:r>
              <a:rPr lang="fr-FR" sz="6486" dirty="0" smtClean="0">
                <a:solidFill>
                  <a:srgbClr val="0000FF"/>
                </a:solidFill>
              </a:rPr>
              <a:t>Leurs</a:t>
            </a:r>
          </a:p>
          <a:p>
            <a:pPr>
              <a:buNone/>
            </a:pPr>
            <a:r>
              <a:rPr lang="fr-FR" sz="4000" dirty="0" smtClean="0">
                <a:solidFill>
                  <a:srgbClr val="0000FF"/>
                </a:solidFill>
              </a:rPr>
              <a:t>   - Leurs grands-parents</a:t>
            </a:r>
            <a:endParaRPr lang="fr-FR" sz="40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0000FF"/>
                </a:solidFill>
              </a:rPr>
              <a:t>Attention!</a:t>
            </a:r>
            <a:endParaRPr lang="en-US" sz="4800" dirty="0">
              <a:solidFill>
                <a:srgbClr val="0000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3895" y="1431540"/>
            <a:ext cx="8716210" cy="445506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  <a:buFontTx/>
              <a:buChar char="-"/>
            </a:pPr>
            <a:r>
              <a:rPr lang="en-US" sz="3600" dirty="0" smtClean="0"/>
              <a:t>Possessive adjectives </a:t>
            </a:r>
            <a:r>
              <a:rPr lang="en-US" sz="3600" dirty="0"/>
              <a:t>agree in </a:t>
            </a:r>
            <a:r>
              <a:rPr lang="en-US" sz="3600" u="sng" dirty="0"/>
              <a:t>gender </a:t>
            </a:r>
            <a:r>
              <a:rPr lang="en-US" sz="3600" dirty="0"/>
              <a:t>(masculine or feminine) and </a:t>
            </a:r>
            <a:r>
              <a:rPr lang="en-US" sz="3600" u="sng" dirty="0"/>
              <a:t>number </a:t>
            </a:r>
            <a:r>
              <a:rPr lang="en-US" sz="3600" dirty="0"/>
              <a:t>(singular or plural) with the nouns that follow them, </a:t>
            </a:r>
            <a:r>
              <a:rPr lang="en-US" sz="3600" u="sng" dirty="0"/>
              <a:t>not </a:t>
            </a:r>
            <a:r>
              <a:rPr lang="en-US" sz="3600" dirty="0"/>
              <a:t>with the owner.</a:t>
            </a:r>
            <a:r>
              <a:rPr lang="en-US" sz="3600" dirty="0" smtClean="0"/>
              <a:t> </a:t>
            </a:r>
          </a:p>
          <a:p>
            <a:pPr>
              <a:lnSpc>
                <a:spcPct val="150000"/>
              </a:lnSpc>
            </a:pPr>
            <a:endParaRPr lang="en-US" sz="1100" dirty="0" smtClean="0"/>
          </a:p>
          <a:p>
            <a:pPr>
              <a:lnSpc>
                <a:spcPct val="150000"/>
              </a:lnSpc>
              <a:buFontTx/>
              <a:buChar char="-"/>
            </a:pPr>
            <a:r>
              <a:rPr lang="fr-FR" sz="3600" i="1" dirty="0" smtClean="0">
                <a:solidFill>
                  <a:srgbClr val="0000FF"/>
                </a:solidFill>
              </a:rPr>
              <a:t>Exemple: Olivier et </a:t>
            </a:r>
            <a:r>
              <a:rPr lang="fr-FR" sz="3600" i="1" u="sng" dirty="0" smtClean="0">
                <a:solidFill>
                  <a:srgbClr val="0000FF"/>
                </a:solidFill>
              </a:rPr>
              <a:t>sa </a:t>
            </a:r>
            <a:r>
              <a:rPr lang="fr-FR" sz="3600" i="1" dirty="0" smtClean="0">
                <a:solidFill>
                  <a:srgbClr val="0000FF"/>
                </a:solidFill>
              </a:rPr>
              <a:t>sœur aiment le foot.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Before a vowel…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395827"/>
          </a:xfrm>
        </p:spPr>
        <p:txBody>
          <a:bodyPr>
            <a:normAutofit fontScale="92500"/>
          </a:bodyPr>
          <a:lstStyle/>
          <a:p>
            <a:r>
              <a:rPr lang="en-US" sz="4800" dirty="0" smtClean="0"/>
              <a:t>Whether the word is masculine or feminine, </a:t>
            </a:r>
            <a:r>
              <a:rPr lang="en-US" sz="4800" dirty="0" smtClean="0"/>
              <a:t>use the masculine form before </a:t>
            </a:r>
            <a:r>
              <a:rPr lang="en-US" sz="4800" dirty="0" smtClean="0"/>
              <a:t>any </a:t>
            </a:r>
            <a:r>
              <a:rPr lang="en-US" sz="4800" dirty="0" smtClean="0"/>
              <a:t>vowel </a:t>
            </a:r>
            <a:r>
              <a:rPr lang="en-US" sz="4800" dirty="0" smtClean="0">
                <a:solidFill>
                  <a:srgbClr val="0000FF"/>
                </a:solidFill>
              </a:rPr>
              <a:t>(</a:t>
            </a:r>
            <a:r>
              <a:rPr lang="en-US" sz="4800" i="1" dirty="0" err="1" smtClean="0">
                <a:solidFill>
                  <a:srgbClr val="0000FF"/>
                </a:solidFill>
              </a:rPr>
              <a:t>mon</a:t>
            </a:r>
            <a:r>
              <a:rPr lang="en-US" sz="4800" i="1" dirty="0" smtClean="0">
                <a:solidFill>
                  <a:srgbClr val="0000FF"/>
                </a:solidFill>
              </a:rPr>
              <a:t>, ton, son</a:t>
            </a:r>
            <a:r>
              <a:rPr lang="en-US" sz="4800" dirty="0" smtClean="0">
                <a:solidFill>
                  <a:srgbClr val="0000FF"/>
                </a:solidFill>
              </a:rPr>
              <a:t>).</a:t>
            </a:r>
          </a:p>
          <a:p>
            <a:pPr>
              <a:buNone/>
            </a:pPr>
            <a:endParaRPr lang="en-US" sz="1730" dirty="0" smtClean="0"/>
          </a:p>
          <a:p>
            <a:r>
              <a:rPr lang="en-US" sz="4800" dirty="0" err="1" smtClean="0"/>
              <a:t>Exemples</a:t>
            </a:r>
            <a:r>
              <a:rPr lang="en-US" sz="4800" dirty="0" smtClean="0"/>
              <a:t>:</a:t>
            </a:r>
          </a:p>
          <a:p>
            <a:pPr>
              <a:buNone/>
            </a:pPr>
            <a:endParaRPr lang="en-US" sz="1000" dirty="0" smtClean="0"/>
          </a:p>
          <a:p>
            <a:pPr lvl="1"/>
            <a:r>
              <a:rPr lang="en-US" sz="3700" dirty="0" smtClean="0">
                <a:solidFill>
                  <a:srgbClr val="000090"/>
                </a:solidFill>
              </a:rPr>
              <a:t> </a:t>
            </a:r>
            <a:r>
              <a:rPr lang="en-US" sz="3700" dirty="0" err="1" smtClean="0">
                <a:solidFill>
                  <a:srgbClr val="000090"/>
                </a:solidFill>
              </a:rPr>
              <a:t>mon</a:t>
            </a:r>
            <a:r>
              <a:rPr lang="en-US" sz="3700" dirty="0" smtClean="0">
                <a:solidFill>
                  <a:srgbClr val="000090"/>
                </a:solidFill>
              </a:rPr>
              <a:t> </a:t>
            </a:r>
            <a:r>
              <a:rPr lang="en-US" sz="3700" dirty="0" err="1" smtClean="0">
                <a:solidFill>
                  <a:srgbClr val="000090"/>
                </a:solidFill>
              </a:rPr>
              <a:t>amie</a:t>
            </a:r>
            <a:endParaRPr lang="en-US" sz="3700" dirty="0" smtClean="0">
              <a:solidFill>
                <a:srgbClr val="000090"/>
              </a:solidFill>
            </a:endParaRPr>
          </a:p>
          <a:p>
            <a:pPr lvl="1"/>
            <a:r>
              <a:rPr lang="en-US" sz="3700" dirty="0" smtClean="0">
                <a:solidFill>
                  <a:srgbClr val="000090"/>
                </a:solidFill>
              </a:rPr>
              <a:t> t</a:t>
            </a:r>
            <a:r>
              <a:rPr lang="en-US" sz="3700" dirty="0" smtClean="0">
                <a:solidFill>
                  <a:srgbClr val="000090"/>
                </a:solidFill>
              </a:rPr>
              <a:t>on </a:t>
            </a:r>
            <a:r>
              <a:rPr lang="en-US" sz="3700" dirty="0" err="1" smtClean="0">
                <a:solidFill>
                  <a:srgbClr val="000090"/>
                </a:solidFill>
              </a:rPr>
              <a:t>école</a:t>
            </a:r>
            <a:endParaRPr lang="en-US" sz="3700" dirty="0" smtClean="0">
              <a:solidFill>
                <a:srgbClr val="000090"/>
              </a:solidFill>
            </a:endParaRPr>
          </a:p>
          <a:p>
            <a:pPr lvl="1"/>
            <a:r>
              <a:rPr lang="en-US" sz="3700" dirty="0" smtClean="0">
                <a:solidFill>
                  <a:srgbClr val="000090"/>
                </a:solidFill>
              </a:rPr>
              <a:t> son </a:t>
            </a:r>
            <a:r>
              <a:rPr lang="en-US" sz="3700" dirty="0" err="1" smtClean="0">
                <a:solidFill>
                  <a:srgbClr val="000090"/>
                </a:solidFill>
              </a:rPr>
              <a:t>amie</a:t>
            </a:r>
            <a:endParaRPr lang="en-US" sz="3700" dirty="0" smtClean="0">
              <a:solidFill>
                <a:srgbClr val="000090"/>
              </a:solidFill>
            </a:endParaRPr>
          </a:p>
          <a:p>
            <a:pPr lvl="1"/>
            <a:endParaRPr lang="en-US" sz="3700" dirty="0" smtClean="0">
              <a:solidFill>
                <a:srgbClr val="000090"/>
              </a:solidFill>
            </a:endParaRP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0000FF"/>
                </a:solidFill>
              </a:rPr>
              <a:t>Attention!</a:t>
            </a:r>
            <a:endParaRPr lang="en-US" sz="4800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25780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60000"/>
              </a:lnSpc>
            </a:pPr>
            <a:r>
              <a:rPr lang="en-US" dirty="0" smtClean="0"/>
              <a:t>There is no such thing as an “apostrophe </a:t>
            </a:r>
            <a:r>
              <a:rPr lang="en-US" dirty="0" err="1" smtClean="0"/>
              <a:t>s</a:t>
            </a:r>
            <a:r>
              <a:rPr lang="en-US" dirty="0" smtClean="0"/>
              <a:t>” to indicate possession in French.</a:t>
            </a:r>
          </a:p>
          <a:p>
            <a:pPr>
              <a:lnSpc>
                <a:spcPct val="160000"/>
              </a:lnSpc>
            </a:pPr>
            <a:r>
              <a:rPr lang="en-US" dirty="0" smtClean="0"/>
              <a:t>To indicate possession use </a:t>
            </a:r>
            <a:r>
              <a:rPr lang="en-US" i="1" u="sng" dirty="0" smtClean="0">
                <a:solidFill>
                  <a:srgbClr val="0000FF"/>
                </a:solidFill>
              </a:rPr>
              <a:t>de</a:t>
            </a:r>
          </a:p>
          <a:p>
            <a:pPr lvl="1">
              <a:lnSpc>
                <a:spcPct val="160000"/>
              </a:lnSpc>
            </a:pPr>
            <a:r>
              <a:rPr lang="en-US" i="1" dirty="0" smtClean="0"/>
              <a:t>My husband’s sister</a:t>
            </a:r>
          </a:p>
          <a:p>
            <a:pPr lvl="2">
              <a:lnSpc>
                <a:spcPct val="160000"/>
              </a:lnSpc>
            </a:pPr>
            <a:r>
              <a:rPr lang="fr-FR" i="1" dirty="0" smtClean="0"/>
              <a:t>La sœur </a:t>
            </a:r>
            <a:r>
              <a:rPr lang="fr-FR" i="1" u="sng" dirty="0" smtClean="0">
                <a:solidFill>
                  <a:srgbClr val="0000FF"/>
                </a:solidFill>
              </a:rPr>
              <a:t>de</a:t>
            </a:r>
            <a:r>
              <a:rPr lang="fr-FR" i="1" dirty="0" smtClean="0">
                <a:solidFill>
                  <a:srgbClr val="0000FF"/>
                </a:solidFill>
              </a:rPr>
              <a:t> </a:t>
            </a:r>
            <a:r>
              <a:rPr lang="fr-FR" i="1" dirty="0" smtClean="0"/>
              <a:t>mon mari</a:t>
            </a:r>
          </a:p>
          <a:p>
            <a:pPr lvl="1">
              <a:lnSpc>
                <a:spcPct val="160000"/>
              </a:lnSpc>
            </a:pPr>
            <a:r>
              <a:rPr lang="en-US" i="1" dirty="0" smtClean="0"/>
              <a:t>Her brother’s wife</a:t>
            </a:r>
          </a:p>
          <a:p>
            <a:pPr lvl="2">
              <a:lnSpc>
                <a:spcPct val="160000"/>
              </a:lnSpc>
            </a:pPr>
            <a:r>
              <a:rPr lang="fr-FR" i="1" dirty="0" smtClean="0"/>
              <a:t>La femme </a:t>
            </a:r>
            <a:r>
              <a:rPr lang="fr-FR" i="1" u="sng" dirty="0" smtClean="0">
                <a:solidFill>
                  <a:srgbClr val="0000FF"/>
                </a:solidFill>
              </a:rPr>
              <a:t>de</a:t>
            </a:r>
            <a:r>
              <a:rPr lang="fr-FR" i="1" dirty="0" smtClean="0"/>
              <a:t> son frère</a:t>
            </a:r>
          </a:p>
          <a:p>
            <a:pPr lvl="1">
              <a:lnSpc>
                <a:spcPct val="160000"/>
              </a:lnSpc>
            </a:pPr>
            <a:r>
              <a:rPr lang="en-US" i="1" dirty="0" smtClean="0"/>
              <a:t>Their friend’s cousin</a:t>
            </a:r>
          </a:p>
          <a:p>
            <a:pPr lvl="2">
              <a:lnSpc>
                <a:spcPct val="160000"/>
              </a:lnSpc>
            </a:pPr>
            <a:r>
              <a:rPr lang="fr-FR" i="1" dirty="0" smtClean="0"/>
              <a:t>La cousine </a:t>
            </a:r>
            <a:r>
              <a:rPr lang="fr-FR" i="1" u="sng" dirty="0" smtClean="0">
                <a:solidFill>
                  <a:srgbClr val="0000FF"/>
                </a:solidFill>
              </a:rPr>
              <a:t>de </a:t>
            </a:r>
            <a:r>
              <a:rPr lang="fr-FR" i="1" dirty="0" smtClean="0"/>
              <a:t>leur amie.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Plus de vocabulaire…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FR" dirty="0" smtClean="0"/>
              <a:t>- </a:t>
            </a:r>
            <a:r>
              <a:rPr lang="fr-FR" i="1" dirty="0" smtClean="0">
                <a:solidFill>
                  <a:srgbClr val="000090"/>
                </a:solidFill>
              </a:rPr>
              <a:t>Ressembler à  </a:t>
            </a:r>
            <a:r>
              <a:rPr lang="fr-FR" dirty="0" smtClean="0"/>
              <a:t>–  </a:t>
            </a:r>
            <a:r>
              <a:rPr lang="en-GB" dirty="0" smtClean="0"/>
              <a:t>to look like, to resemble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dirty="0" smtClean="0"/>
              <a:t>- </a:t>
            </a:r>
            <a:r>
              <a:rPr lang="fr-FR" i="1" dirty="0" smtClean="0">
                <a:solidFill>
                  <a:srgbClr val="000090"/>
                </a:solidFill>
              </a:rPr>
              <a:t>C’est </a:t>
            </a:r>
            <a:r>
              <a:rPr lang="fr-FR" dirty="0" smtClean="0"/>
              <a:t>— </a:t>
            </a:r>
            <a:r>
              <a:rPr lang="en-GB" dirty="0" smtClean="0"/>
              <a:t>he is, she is, it is, that is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dirty="0" smtClean="0"/>
              <a:t>- </a:t>
            </a:r>
            <a:r>
              <a:rPr lang="fr-FR" i="1" dirty="0" smtClean="0">
                <a:solidFill>
                  <a:srgbClr val="000090"/>
                </a:solidFill>
              </a:rPr>
              <a:t>Ce sont </a:t>
            </a:r>
            <a:r>
              <a:rPr lang="fr-FR" dirty="0" smtClean="0"/>
              <a:t>– </a:t>
            </a:r>
            <a:r>
              <a:rPr lang="en-GB" dirty="0" smtClean="0"/>
              <a:t>they are, those are, these are</a:t>
            </a:r>
            <a:endParaRPr lang="en-GB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-192089"/>
            <a:ext cx="7772400" cy="1470025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0000FF"/>
                </a:solidFill>
              </a:rPr>
              <a:t>Les </a:t>
            </a:r>
            <a:r>
              <a:rPr lang="en-US" sz="5400" dirty="0" err="1" smtClean="0">
                <a:solidFill>
                  <a:srgbClr val="0000FF"/>
                </a:solidFill>
              </a:rPr>
              <a:t>adjectifs</a:t>
            </a:r>
            <a:r>
              <a:rPr lang="en-US" sz="5400" dirty="0" smtClean="0">
                <a:solidFill>
                  <a:srgbClr val="0000FF"/>
                </a:solidFill>
              </a:rPr>
              <a:t> </a:t>
            </a:r>
            <a:r>
              <a:rPr lang="en-US" sz="5400" dirty="0" err="1" smtClean="0">
                <a:solidFill>
                  <a:srgbClr val="0000FF"/>
                </a:solidFill>
              </a:rPr>
              <a:t>possessifs</a:t>
            </a:r>
            <a:endParaRPr lang="en-US" sz="5400" dirty="0">
              <a:solidFill>
                <a:srgbClr val="0000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l="66421"/>
          <a:stretch>
            <a:fillRect/>
          </a:stretch>
        </p:blipFill>
        <p:spPr>
          <a:xfrm>
            <a:off x="323966" y="2995845"/>
            <a:ext cx="2515725" cy="35961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rcRect l="67327"/>
          <a:stretch>
            <a:fillRect/>
          </a:stretch>
        </p:blipFill>
        <p:spPr>
          <a:xfrm>
            <a:off x="4914534" y="2010213"/>
            <a:ext cx="2395214" cy="4581777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>
          <a:xfrm>
            <a:off x="1581829" y="1277936"/>
            <a:ext cx="2946167" cy="1898575"/>
          </a:xfrm>
          <a:prstGeom prst="wedgeEllipse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/>
              <a:t>C’est </a:t>
            </a:r>
            <a:r>
              <a:rPr lang="fr-FR" sz="2800" i="1" u="sng" dirty="0" smtClean="0"/>
              <a:t>ma </a:t>
            </a:r>
            <a:r>
              <a:rPr lang="fr-FR" sz="2800" dirty="0" smtClean="0"/>
              <a:t>sœur, Elsa!</a:t>
            </a:r>
            <a:endParaRPr lang="fr-FR" sz="2800" dirty="0"/>
          </a:p>
        </p:txBody>
      </p:sp>
      <p:sp>
        <p:nvSpPr>
          <p:cNvPr id="7" name="Oval Callout 6"/>
          <p:cNvSpPr/>
          <p:nvPr/>
        </p:nvSpPr>
        <p:spPr>
          <a:xfrm>
            <a:off x="6239801" y="1060925"/>
            <a:ext cx="2683321" cy="1898575"/>
          </a:xfrm>
          <a:prstGeom prst="wedgeEllipse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/>
              <a:t>Je suis la sœur d’Anna.</a:t>
            </a:r>
            <a:endParaRPr lang="fr-FR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6683" y="869640"/>
            <a:ext cx="6548684" cy="4911513"/>
          </a:xfrm>
          <a:prstGeom prst="rect">
            <a:avLst/>
          </a:prstGeom>
        </p:spPr>
      </p:pic>
      <p:sp>
        <p:nvSpPr>
          <p:cNvPr id="5" name="Oval Callout 4"/>
          <p:cNvSpPr/>
          <p:nvPr/>
        </p:nvSpPr>
        <p:spPr>
          <a:xfrm flipH="1">
            <a:off x="952535" y="869640"/>
            <a:ext cx="2926632" cy="2098472"/>
          </a:xfrm>
          <a:prstGeom prst="wedgeEllipseCallout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300000" rev="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solidFill>
                  <a:srgbClr val="000090"/>
                </a:solidFill>
              </a:rPr>
              <a:t>Je ressemble à </a:t>
            </a:r>
            <a:r>
              <a:rPr lang="fr-FR" sz="2800" i="1" u="sng" dirty="0" smtClean="0">
                <a:solidFill>
                  <a:srgbClr val="000090"/>
                </a:solidFill>
              </a:rPr>
              <a:t>mon </a:t>
            </a:r>
            <a:r>
              <a:rPr lang="fr-FR" sz="2800" dirty="0" smtClean="0">
                <a:solidFill>
                  <a:srgbClr val="000090"/>
                </a:solidFill>
              </a:rPr>
              <a:t>père. Il s’appelle Marlin.</a:t>
            </a:r>
            <a:endParaRPr lang="fr-FR" sz="2800" dirty="0">
              <a:solidFill>
                <a:srgbClr val="000090"/>
              </a:solidFill>
            </a:endParaRPr>
          </a:p>
        </p:txBody>
      </p:sp>
      <p:sp>
        <p:nvSpPr>
          <p:cNvPr id="6" name="Oval Callout 5"/>
          <p:cNvSpPr/>
          <p:nvPr/>
        </p:nvSpPr>
        <p:spPr>
          <a:xfrm>
            <a:off x="5867070" y="165669"/>
            <a:ext cx="3009461" cy="2043249"/>
          </a:xfrm>
          <a:prstGeom prst="wedgeEllipse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solidFill>
                  <a:srgbClr val="000090"/>
                </a:solidFill>
              </a:rPr>
              <a:t>C’est </a:t>
            </a:r>
            <a:r>
              <a:rPr lang="fr-FR" sz="2800" i="1" u="sng" dirty="0" smtClean="0">
                <a:solidFill>
                  <a:srgbClr val="000090"/>
                </a:solidFill>
              </a:rPr>
              <a:t>mon </a:t>
            </a:r>
            <a:r>
              <a:rPr lang="fr-FR" sz="2800" dirty="0" smtClean="0">
                <a:solidFill>
                  <a:srgbClr val="000090"/>
                </a:solidFill>
              </a:rPr>
              <a:t>fils qui s’appelle </a:t>
            </a:r>
            <a:r>
              <a:rPr lang="fr-FR" sz="2800" dirty="0" err="1" smtClean="0">
                <a:solidFill>
                  <a:srgbClr val="000090"/>
                </a:solidFill>
              </a:rPr>
              <a:t>Nemo</a:t>
            </a:r>
            <a:r>
              <a:rPr lang="fr-FR" sz="2800" dirty="0" smtClean="0">
                <a:solidFill>
                  <a:srgbClr val="000090"/>
                </a:solidFill>
              </a:rPr>
              <a:t>.</a:t>
            </a:r>
            <a:endParaRPr lang="fr-FR" sz="2800" dirty="0">
              <a:solidFill>
                <a:srgbClr val="00009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605" y="2366210"/>
            <a:ext cx="3175000" cy="3530600"/>
          </a:xfrm>
          <a:prstGeom prst="rect">
            <a:avLst/>
          </a:prstGeom>
        </p:spPr>
      </p:pic>
      <p:sp>
        <p:nvSpPr>
          <p:cNvPr id="4" name="Oval Callout 3"/>
          <p:cNvSpPr/>
          <p:nvPr/>
        </p:nvSpPr>
        <p:spPr>
          <a:xfrm>
            <a:off x="1868236" y="414421"/>
            <a:ext cx="3933659" cy="2366210"/>
          </a:xfrm>
          <a:prstGeom prst="wedgeEllipse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dirty="0" smtClean="0">
                <a:solidFill>
                  <a:srgbClr val="000090"/>
                </a:solidFill>
              </a:rPr>
              <a:t>Ce sont </a:t>
            </a:r>
            <a:r>
              <a:rPr lang="fr-FR" sz="4000" i="1" u="sng" dirty="0" smtClean="0">
                <a:solidFill>
                  <a:srgbClr val="000090"/>
                </a:solidFill>
              </a:rPr>
              <a:t>mes </a:t>
            </a:r>
            <a:r>
              <a:rPr lang="fr-FR" sz="4000" dirty="0" smtClean="0">
                <a:solidFill>
                  <a:srgbClr val="000090"/>
                </a:solidFill>
              </a:rPr>
              <a:t>enfants.</a:t>
            </a:r>
            <a:endParaRPr lang="en-US" sz="4000" dirty="0">
              <a:solidFill>
                <a:srgbClr val="00009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4067" y="3181684"/>
            <a:ext cx="4384194" cy="295475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5400" dirty="0" smtClean="0"/>
              <a:t>My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fr-FR" sz="6486" dirty="0" smtClean="0">
                <a:solidFill>
                  <a:srgbClr val="0000FF"/>
                </a:solidFill>
              </a:rPr>
              <a:t>Mon</a:t>
            </a:r>
          </a:p>
          <a:p>
            <a:pPr>
              <a:buNone/>
            </a:pPr>
            <a:r>
              <a:rPr lang="fr-FR" sz="4324" dirty="0" smtClean="0">
                <a:solidFill>
                  <a:srgbClr val="0000FF"/>
                </a:solidFill>
              </a:rPr>
              <a:t>    - Mon frère </a:t>
            </a:r>
          </a:p>
          <a:p>
            <a:r>
              <a:rPr lang="fr-FR" sz="6486" dirty="0" smtClean="0">
                <a:solidFill>
                  <a:srgbClr val="0000FF"/>
                </a:solidFill>
              </a:rPr>
              <a:t>Ma</a:t>
            </a:r>
          </a:p>
          <a:p>
            <a:pPr>
              <a:buNone/>
            </a:pPr>
            <a:r>
              <a:rPr lang="fr-FR" sz="4000" dirty="0" smtClean="0">
                <a:solidFill>
                  <a:srgbClr val="0000FF"/>
                </a:solidFill>
              </a:rPr>
              <a:t>    </a:t>
            </a:r>
            <a:r>
              <a:rPr lang="fr-FR" sz="4324" dirty="0" smtClean="0">
                <a:solidFill>
                  <a:srgbClr val="0000FF"/>
                </a:solidFill>
              </a:rPr>
              <a:t>- Ma sœur </a:t>
            </a:r>
          </a:p>
          <a:p>
            <a:r>
              <a:rPr lang="fr-FR" sz="6486" dirty="0" smtClean="0">
                <a:solidFill>
                  <a:srgbClr val="0000FF"/>
                </a:solidFill>
              </a:rPr>
              <a:t>Mes</a:t>
            </a:r>
          </a:p>
          <a:p>
            <a:pPr>
              <a:buNone/>
            </a:pPr>
            <a:r>
              <a:rPr lang="fr-FR" sz="4000" dirty="0" smtClean="0">
                <a:solidFill>
                  <a:srgbClr val="0000FF"/>
                </a:solidFill>
              </a:rPr>
              <a:t>   - Mes parents</a:t>
            </a:r>
            <a:endParaRPr lang="fr-FR" sz="40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dirty="0" smtClean="0"/>
              <a:t>Your (</a:t>
            </a:r>
            <a:r>
              <a:rPr lang="en-US" sz="5400" dirty="0" err="1" smtClean="0"/>
              <a:t>tu</a:t>
            </a:r>
            <a:r>
              <a:rPr lang="en-US" sz="5400" dirty="0" smtClean="0"/>
              <a:t>, familiar)</a:t>
            </a:r>
            <a:endParaRPr lang="en-US" sz="54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fr-FR" sz="6486" dirty="0" smtClean="0">
                <a:solidFill>
                  <a:srgbClr val="0000FF"/>
                </a:solidFill>
              </a:rPr>
              <a:t>Ton</a:t>
            </a:r>
          </a:p>
          <a:p>
            <a:pPr>
              <a:buNone/>
            </a:pPr>
            <a:r>
              <a:rPr lang="fr-FR" sz="4324" dirty="0" smtClean="0">
                <a:solidFill>
                  <a:srgbClr val="0000FF"/>
                </a:solidFill>
              </a:rPr>
              <a:t>    - Ton père </a:t>
            </a:r>
          </a:p>
          <a:p>
            <a:r>
              <a:rPr lang="fr-FR" sz="6486" dirty="0" smtClean="0">
                <a:solidFill>
                  <a:srgbClr val="0000FF"/>
                </a:solidFill>
              </a:rPr>
              <a:t>Ta</a:t>
            </a:r>
          </a:p>
          <a:p>
            <a:pPr>
              <a:buNone/>
            </a:pPr>
            <a:r>
              <a:rPr lang="fr-FR" sz="4000" dirty="0" smtClean="0">
                <a:solidFill>
                  <a:srgbClr val="0000FF"/>
                </a:solidFill>
              </a:rPr>
              <a:t>    </a:t>
            </a:r>
            <a:r>
              <a:rPr lang="fr-FR" sz="4324" dirty="0" smtClean="0">
                <a:solidFill>
                  <a:srgbClr val="0000FF"/>
                </a:solidFill>
              </a:rPr>
              <a:t>- Ta mère</a:t>
            </a:r>
          </a:p>
          <a:p>
            <a:r>
              <a:rPr lang="fr-FR" sz="6486" dirty="0">
                <a:solidFill>
                  <a:srgbClr val="0000FF"/>
                </a:solidFill>
              </a:rPr>
              <a:t>T</a:t>
            </a:r>
            <a:r>
              <a:rPr lang="fr-FR" sz="6486" dirty="0" smtClean="0">
                <a:solidFill>
                  <a:srgbClr val="0000FF"/>
                </a:solidFill>
              </a:rPr>
              <a:t>es</a:t>
            </a:r>
          </a:p>
          <a:p>
            <a:pPr>
              <a:buNone/>
            </a:pPr>
            <a:r>
              <a:rPr lang="fr-FR" sz="4000" dirty="0" smtClean="0">
                <a:solidFill>
                  <a:srgbClr val="0000FF"/>
                </a:solidFill>
              </a:rPr>
              <a:t>   - Tes enfants</a:t>
            </a:r>
            <a:endParaRPr lang="fr-FR" sz="40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dirty="0" smtClean="0"/>
              <a:t>His/her</a:t>
            </a:r>
            <a:endParaRPr lang="en-US" sz="54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fr-FR" sz="6486" dirty="0">
                <a:solidFill>
                  <a:srgbClr val="0000FF"/>
                </a:solidFill>
              </a:rPr>
              <a:t>S</a:t>
            </a:r>
            <a:r>
              <a:rPr lang="fr-FR" sz="6486" dirty="0" smtClean="0">
                <a:solidFill>
                  <a:srgbClr val="0000FF"/>
                </a:solidFill>
              </a:rPr>
              <a:t>on</a:t>
            </a:r>
          </a:p>
          <a:p>
            <a:pPr>
              <a:buNone/>
            </a:pPr>
            <a:r>
              <a:rPr lang="fr-FR" sz="4324" dirty="0" smtClean="0">
                <a:solidFill>
                  <a:srgbClr val="0000FF"/>
                </a:solidFill>
              </a:rPr>
              <a:t>    - Son grand-père</a:t>
            </a:r>
          </a:p>
          <a:p>
            <a:r>
              <a:rPr lang="fr-FR" sz="6486" dirty="0">
                <a:solidFill>
                  <a:srgbClr val="0000FF"/>
                </a:solidFill>
              </a:rPr>
              <a:t>S</a:t>
            </a:r>
            <a:r>
              <a:rPr lang="fr-FR" sz="6486" dirty="0" smtClean="0">
                <a:solidFill>
                  <a:srgbClr val="0000FF"/>
                </a:solidFill>
              </a:rPr>
              <a:t>a</a:t>
            </a:r>
          </a:p>
          <a:p>
            <a:pPr>
              <a:buNone/>
            </a:pPr>
            <a:r>
              <a:rPr lang="fr-FR" sz="4000" dirty="0" smtClean="0">
                <a:solidFill>
                  <a:srgbClr val="0000FF"/>
                </a:solidFill>
              </a:rPr>
              <a:t>    </a:t>
            </a:r>
            <a:r>
              <a:rPr lang="fr-FR" sz="4324" dirty="0" smtClean="0">
                <a:solidFill>
                  <a:srgbClr val="0000FF"/>
                </a:solidFill>
              </a:rPr>
              <a:t>- Sa grand-mère</a:t>
            </a:r>
          </a:p>
          <a:p>
            <a:r>
              <a:rPr lang="fr-FR" sz="6486" dirty="0">
                <a:solidFill>
                  <a:srgbClr val="0000FF"/>
                </a:solidFill>
              </a:rPr>
              <a:t>S</a:t>
            </a:r>
            <a:r>
              <a:rPr lang="fr-FR" sz="6486" dirty="0" smtClean="0">
                <a:solidFill>
                  <a:srgbClr val="0000FF"/>
                </a:solidFill>
              </a:rPr>
              <a:t>es</a:t>
            </a:r>
          </a:p>
          <a:p>
            <a:pPr>
              <a:buNone/>
            </a:pPr>
            <a:r>
              <a:rPr lang="fr-FR" sz="4000" dirty="0" smtClean="0">
                <a:solidFill>
                  <a:srgbClr val="0000FF"/>
                </a:solidFill>
              </a:rPr>
              <a:t>   - Ses grands-parents</a:t>
            </a:r>
            <a:endParaRPr lang="fr-FR" sz="40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013" y="2660315"/>
            <a:ext cx="5296143" cy="3569369"/>
          </a:xfrm>
          <a:prstGeom prst="rect">
            <a:avLst/>
          </a:prstGeom>
        </p:spPr>
      </p:pic>
      <p:sp>
        <p:nvSpPr>
          <p:cNvPr id="4" name="Oval Callout 3"/>
          <p:cNvSpPr/>
          <p:nvPr/>
        </p:nvSpPr>
        <p:spPr>
          <a:xfrm>
            <a:off x="1445682" y="521368"/>
            <a:ext cx="3368842" cy="2138947"/>
          </a:xfrm>
          <a:prstGeom prst="wedgeEllipse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 smtClean="0">
                <a:solidFill>
                  <a:srgbClr val="000090"/>
                </a:solidFill>
              </a:rPr>
              <a:t>Ce sont </a:t>
            </a:r>
            <a:r>
              <a:rPr lang="fr-FR" sz="3600" i="1" u="sng" dirty="0" smtClean="0">
                <a:solidFill>
                  <a:srgbClr val="000090"/>
                </a:solidFill>
              </a:rPr>
              <a:t>nos </a:t>
            </a:r>
            <a:r>
              <a:rPr lang="fr-FR" sz="3600" dirty="0" smtClean="0">
                <a:solidFill>
                  <a:srgbClr val="000090"/>
                </a:solidFill>
              </a:rPr>
              <a:t>parents. </a:t>
            </a:r>
            <a:endParaRPr lang="fr-FR" sz="3600" dirty="0">
              <a:solidFill>
                <a:srgbClr val="00009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4947" y="2165684"/>
            <a:ext cx="3048000" cy="304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dirty="0" smtClean="0"/>
              <a:t>Our</a:t>
            </a:r>
            <a:endParaRPr lang="en-US" sz="54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fr-FR" sz="6486" dirty="0" smtClean="0">
                <a:solidFill>
                  <a:srgbClr val="0000FF"/>
                </a:solidFill>
              </a:rPr>
              <a:t>Notre</a:t>
            </a:r>
          </a:p>
          <a:p>
            <a:pPr>
              <a:buNone/>
            </a:pPr>
            <a:r>
              <a:rPr lang="fr-FR" sz="4324" dirty="0" smtClean="0">
                <a:solidFill>
                  <a:srgbClr val="0000FF"/>
                </a:solidFill>
              </a:rPr>
              <a:t>    - Notre frère </a:t>
            </a:r>
          </a:p>
          <a:p>
            <a:pPr>
              <a:buNone/>
            </a:pPr>
            <a:r>
              <a:rPr lang="fr-FR" sz="4324" dirty="0" smtClean="0">
                <a:solidFill>
                  <a:srgbClr val="0000FF"/>
                </a:solidFill>
              </a:rPr>
              <a:t>    - Notre sœur </a:t>
            </a:r>
          </a:p>
          <a:p>
            <a:r>
              <a:rPr lang="fr-FR" sz="6486" dirty="0" smtClean="0">
                <a:solidFill>
                  <a:srgbClr val="0000FF"/>
                </a:solidFill>
              </a:rPr>
              <a:t>Nos</a:t>
            </a:r>
          </a:p>
          <a:p>
            <a:pPr>
              <a:buNone/>
            </a:pPr>
            <a:r>
              <a:rPr lang="fr-FR" sz="4000" dirty="0" smtClean="0">
                <a:solidFill>
                  <a:srgbClr val="0000FF"/>
                </a:solidFill>
              </a:rPr>
              <a:t>   - Nos parents</a:t>
            </a:r>
            <a:endParaRPr lang="fr-FR" sz="40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</TotalTime>
  <Words>377</Words>
  <Application>Microsoft Macintosh PowerPoint</Application>
  <PresentationFormat>On-screen Show (4:3)</PresentationFormat>
  <Paragraphs>79</Paragraphs>
  <Slides>15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Faire maintenant! Do Now!</vt:lpstr>
      <vt:lpstr>Les adjectifs possessifs</vt:lpstr>
      <vt:lpstr>Slide 3</vt:lpstr>
      <vt:lpstr>Slide 4</vt:lpstr>
      <vt:lpstr>My</vt:lpstr>
      <vt:lpstr>Your (tu, familiar)</vt:lpstr>
      <vt:lpstr>His/her</vt:lpstr>
      <vt:lpstr>Slide 8</vt:lpstr>
      <vt:lpstr>Our</vt:lpstr>
      <vt:lpstr>Your (vous, formal)</vt:lpstr>
      <vt:lpstr>Their</vt:lpstr>
      <vt:lpstr>Attention!</vt:lpstr>
      <vt:lpstr>Before a vowel…</vt:lpstr>
      <vt:lpstr>Attention!</vt:lpstr>
      <vt:lpstr>Plus de vocabulaire…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adjectifs possessifs</dc:title>
  <dc:creator>Gary Cartsounis</dc:creator>
  <cp:lastModifiedBy>Gary Cartsounis</cp:lastModifiedBy>
  <cp:revision>45</cp:revision>
  <cp:lastPrinted>2015-02-14T22:07:03Z</cp:lastPrinted>
  <dcterms:created xsi:type="dcterms:W3CDTF">2015-02-14T21:12:07Z</dcterms:created>
  <dcterms:modified xsi:type="dcterms:W3CDTF">2015-02-14T22:08:31Z</dcterms:modified>
</cp:coreProperties>
</file>