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5" r:id="rId18"/>
    <p:sldId id="276" r:id="rId19"/>
    <p:sldId id="277" r:id="rId20"/>
    <p:sldId id="278" r:id="rId21"/>
    <p:sldId id="279" r:id="rId22"/>
    <p:sldId id="281"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75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Number of mold spores (5o C)</c:v>
                </c:pt>
              </c:strCache>
            </c:strRef>
          </c:tx>
          <c:marker>
            <c:symbol val="none"/>
          </c:marker>
          <c:cat>
            <c:strRef>
              <c:f>Sheet1!$A$2:$A$9</c:f>
              <c:strCache>
                <c:ptCount val="8"/>
                <c:pt idx="0">
                  <c:v>Time (days)</c:v>
                </c:pt>
                <c:pt idx="1">
                  <c:v>0</c:v>
                </c:pt>
                <c:pt idx="2">
                  <c:v>1</c:v>
                </c:pt>
                <c:pt idx="3">
                  <c:v>2</c:v>
                </c:pt>
                <c:pt idx="4">
                  <c:v>3</c:v>
                </c:pt>
                <c:pt idx="5">
                  <c:v>4</c:v>
                </c:pt>
                <c:pt idx="6">
                  <c:v>5</c:v>
                </c:pt>
                <c:pt idx="7">
                  <c:v>6</c:v>
                </c:pt>
              </c:strCache>
            </c:strRef>
          </c:cat>
          <c:val>
            <c:numRef>
              <c:f>Sheet1!$B$2:$B$9</c:f>
              <c:numCache>
                <c:formatCode>General</c:formatCode>
                <c:ptCount val="8"/>
                <c:pt idx="0">
                  <c:v>0</c:v>
                </c:pt>
                <c:pt idx="1">
                  <c:v>1</c:v>
                </c:pt>
                <c:pt idx="2">
                  <c:v>1</c:v>
                </c:pt>
                <c:pt idx="3">
                  <c:v>1</c:v>
                </c:pt>
                <c:pt idx="4">
                  <c:v>1</c:v>
                </c:pt>
                <c:pt idx="5">
                  <c:v>2</c:v>
                </c:pt>
                <c:pt idx="6">
                  <c:v>2</c:v>
                </c:pt>
                <c:pt idx="7">
                  <c:v>3</c:v>
                </c:pt>
              </c:numCache>
            </c:numRef>
          </c:val>
          <c:smooth val="0"/>
        </c:ser>
        <c:ser>
          <c:idx val="1"/>
          <c:order val="1"/>
          <c:tx>
            <c:strRef>
              <c:f>Sheet1!$C$1</c:f>
              <c:strCache>
                <c:ptCount val="1"/>
                <c:pt idx="0">
                  <c:v>Number of mold spores (18o C)</c:v>
                </c:pt>
              </c:strCache>
            </c:strRef>
          </c:tx>
          <c:marker>
            <c:symbol val="none"/>
          </c:marker>
          <c:cat>
            <c:strRef>
              <c:f>Sheet1!$A$2:$A$9</c:f>
              <c:strCache>
                <c:ptCount val="8"/>
                <c:pt idx="0">
                  <c:v>Time (days)</c:v>
                </c:pt>
                <c:pt idx="1">
                  <c:v>0</c:v>
                </c:pt>
                <c:pt idx="2">
                  <c:v>1</c:v>
                </c:pt>
                <c:pt idx="3">
                  <c:v>2</c:v>
                </c:pt>
                <c:pt idx="4">
                  <c:v>3</c:v>
                </c:pt>
                <c:pt idx="5">
                  <c:v>4</c:v>
                </c:pt>
                <c:pt idx="6">
                  <c:v>5</c:v>
                </c:pt>
                <c:pt idx="7">
                  <c:v>6</c:v>
                </c:pt>
              </c:strCache>
            </c:strRef>
          </c:cat>
          <c:val>
            <c:numRef>
              <c:f>Sheet1!$C$2:$C$9</c:f>
              <c:numCache>
                <c:formatCode>General</c:formatCode>
                <c:ptCount val="8"/>
                <c:pt idx="0">
                  <c:v>0</c:v>
                </c:pt>
                <c:pt idx="1">
                  <c:v>1</c:v>
                </c:pt>
                <c:pt idx="2">
                  <c:v>2</c:v>
                </c:pt>
                <c:pt idx="3">
                  <c:v>3</c:v>
                </c:pt>
                <c:pt idx="4">
                  <c:v>5</c:v>
                </c:pt>
                <c:pt idx="5">
                  <c:v>8</c:v>
                </c:pt>
                <c:pt idx="6">
                  <c:v>12</c:v>
                </c:pt>
                <c:pt idx="7">
                  <c:v>18</c:v>
                </c:pt>
              </c:numCache>
            </c:numRef>
          </c:val>
          <c:smooth val="0"/>
        </c:ser>
        <c:ser>
          <c:idx val="2"/>
          <c:order val="2"/>
          <c:tx>
            <c:strRef>
              <c:f>Sheet1!$D$1</c:f>
              <c:strCache>
                <c:ptCount val="1"/>
                <c:pt idx="0">
                  <c:v>Number of mold spores (32o C)</c:v>
                </c:pt>
              </c:strCache>
            </c:strRef>
          </c:tx>
          <c:marker>
            <c:symbol val="none"/>
          </c:marker>
          <c:cat>
            <c:strRef>
              <c:f>Sheet1!$A$2:$A$9</c:f>
              <c:strCache>
                <c:ptCount val="8"/>
                <c:pt idx="0">
                  <c:v>Time (days)</c:v>
                </c:pt>
                <c:pt idx="1">
                  <c:v>0</c:v>
                </c:pt>
                <c:pt idx="2">
                  <c:v>1</c:v>
                </c:pt>
                <c:pt idx="3">
                  <c:v>2</c:v>
                </c:pt>
                <c:pt idx="4">
                  <c:v>3</c:v>
                </c:pt>
                <c:pt idx="5">
                  <c:v>4</c:v>
                </c:pt>
                <c:pt idx="6">
                  <c:v>5</c:v>
                </c:pt>
                <c:pt idx="7">
                  <c:v>6</c:v>
                </c:pt>
              </c:strCache>
            </c:strRef>
          </c:cat>
          <c:val>
            <c:numRef>
              <c:f>Sheet1!$D$2:$D$9</c:f>
              <c:numCache>
                <c:formatCode>General</c:formatCode>
                <c:ptCount val="8"/>
                <c:pt idx="0">
                  <c:v>0</c:v>
                </c:pt>
                <c:pt idx="1">
                  <c:v>1</c:v>
                </c:pt>
                <c:pt idx="2">
                  <c:v>2</c:v>
                </c:pt>
                <c:pt idx="3">
                  <c:v>4</c:v>
                </c:pt>
                <c:pt idx="4">
                  <c:v>8</c:v>
                </c:pt>
                <c:pt idx="5">
                  <c:v>16</c:v>
                </c:pt>
                <c:pt idx="6">
                  <c:v>32</c:v>
                </c:pt>
                <c:pt idx="7">
                  <c:v>64</c:v>
                </c:pt>
              </c:numCache>
            </c:numRef>
          </c:val>
          <c:smooth val="0"/>
        </c:ser>
        <c:dLbls>
          <c:showLegendKey val="0"/>
          <c:showVal val="0"/>
          <c:showCatName val="0"/>
          <c:showSerName val="0"/>
          <c:showPercent val="0"/>
          <c:showBubbleSize val="0"/>
        </c:dLbls>
        <c:marker val="1"/>
        <c:smooth val="0"/>
        <c:axId val="130577536"/>
        <c:axId val="130610304"/>
      </c:lineChart>
      <c:catAx>
        <c:axId val="130577536"/>
        <c:scaling>
          <c:orientation val="minMax"/>
        </c:scaling>
        <c:delete val="0"/>
        <c:axPos val="b"/>
        <c:numFmt formatCode="General" sourceLinked="1"/>
        <c:majorTickMark val="out"/>
        <c:minorTickMark val="none"/>
        <c:tickLblPos val="nextTo"/>
        <c:crossAx val="130610304"/>
        <c:crosses val="autoZero"/>
        <c:auto val="1"/>
        <c:lblAlgn val="ctr"/>
        <c:lblOffset val="100"/>
        <c:noMultiLvlLbl val="0"/>
      </c:catAx>
      <c:valAx>
        <c:axId val="130610304"/>
        <c:scaling>
          <c:orientation val="minMax"/>
        </c:scaling>
        <c:delete val="0"/>
        <c:axPos val="l"/>
        <c:majorGridlines/>
        <c:numFmt formatCode="General" sourceLinked="1"/>
        <c:majorTickMark val="out"/>
        <c:minorTickMark val="none"/>
        <c:tickLblPos val="nextTo"/>
        <c:crossAx val="13057753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CD7C29-4FFF-4FD6-A4A1-E4D69FF5106D}"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1666177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CD7C29-4FFF-4FD6-A4A1-E4D69FF5106D}"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250174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CD7C29-4FFF-4FD6-A4A1-E4D69FF5106D}"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3204962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CD7C29-4FFF-4FD6-A4A1-E4D69FF5106D}"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2618323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CD7C29-4FFF-4FD6-A4A1-E4D69FF5106D}" type="datetimeFigureOut">
              <a:rPr lang="en-US" smtClean="0"/>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183740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CD7C29-4FFF-4FD6-A4A1-E4D69FF5106D}"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1072376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CD7C29-4FFF-4FD6-A4A1-E4D69FF5106D}" type="datetimeFigureOut">
              <a:rPr lang="en-US" smtClean="0"/>
              <a:t>3/16/2015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1294320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CD7C29-4FFF-4FD6-A4A1-E4D69FF5106D}" type="datetimeFigureOut">
              <a:rPr lang="en-US" smtClean="0"/>
              <a:t>3/16/2015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100747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CD7C29-4FFF-4FD6-A4A1-E4D69FF5106D}" type="datetimeFigureOut">
              <a:rPr lang="en-US" smtClean="0"/>
              <a:t>3/16/2015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2027787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CD7C29-4FFF-4FD6-A4A1-E4D69FF5106D}"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126172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CD7C29-4FFF-4FD6-A4A1-E4D69FF5106D}" type="datetimeFigureOut">
              <a:rPr lang="en-US" smtClean="0"/>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E9E9F9-2E2D-49E3-B619-006F4DB8BC3F}" type="slidenum">
              <a:rPr lang="en-US" smtClean="0"/>
              <a:t>‹#›</a:t>
            </a:fld>
            <a:endParaRPr lang="en-US"/>
          </a:p>
        </p:txBody>
      </p:sp>
    </p:spTree>
    <p:extLst>
      <p:ext uri="{BB962C8B-B14F-4D97-AF65-F5344CB8AC3E}">
        <p14:creationId xmlns:p14="http://schemas.microsoft.com/office/powerpoint/2010/main" val="2206567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CD7C29-4FFF-4FD6-A4A1-E4D69FF5106D}" type="datetimeFigureOut">
              <a:rPr lang="en-US" smtClean="0"/>
              <a:t>3/16/2015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E9E9F9-2E2D-49E3-B619-006F4DB8BC3F}" type="slidenum">
              <a:rPr lang="en-US" smtClean="0"/>
              <a:t>‹#›</a:t>
            </a:fld>
            <a:endParaRPr lang="en-US"/>
          </a:p>
        </p:txBody>
      </p:sp>
    </p:spTree>
    <p:extLst>
      <p:ext uri="{BB962C8B-B14F-4D97-AF65-F5344CB8AC3E}">
        <p14:creationId xmlns:p14="http://schemas.microsoft.com/office/powerpoint/2010/main" val="4120497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Mold Growth</a:t>
            </a:r>
            <a:endParaRPr lang="en-US" dirty="0"/>
          </a:p>
        </p:txBody>
      </p:sp>
      <p:sp>
        <p:nvSpPr>
          <p:cNvPr id="3" name="Subtitle 2"/>
          <p:cNvSpPr>
            <a:spLocks noGrp="1"/>
          </p:cNvSpPr>
          <p:nvPr>
            <p:ph type="subTitle" idx="1"/>
          </p:nvPr>
        </p:nvSpPr>
        <p:spPr/>
        <p:txBody>
          <a:bodyPr/>
          <a:lstStyle/>
          <a:p>
            <a:r>
              <a:rPr lang="en-US" dirty="0" smtClean="0"/>
              <a:t>Lab Report</a:t>
            </a:r>
            <a:endParaRPr lang="en-US" dirty="0"/>
          </a:p>
        </p:txBody>
      </p:sp>
    </p:spTree>
    <p:extLst>
      <p:ext uri="{BB962C8B-B14F-4D97-AF65-F5344CB8AC3E}">
        <p14:creationId xmlns:p14="http://schemas.microsoft.com/office/powerpoint/2010/main" val="33092249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Variables: Identify the…..</a:t>
            </a:r>
          </a:p>
          <a:p>
            <a:pPr lvl="1"/>
            <a:r>
              <a:rPr lang="en-US" dirty="0"/>
              <a:t>Control: </a:t>
            </a:r>
            <a:r>
              <a:rPr lang="en-US" dirty="0" smtClean="0"/>
              <a:t>Room temperature</a:t>
            </a:r>
            <a:endParaRPr lang="en-US" dirty="0"/>
          </a:p>
          <a:p>
            <a:endParaRPr lang="en-US" dirty="0"/>
          </a:p>
        </p:txBody>
      </p:sp>
    </p:spTree>
    <p:extLst>
      <p:ext uri="{BB962C8B-B14F-4D97-AF65-F5344CB8AC3E}">
        <p14:creationId xmlns:p14="http://schemas.microsoft.com/office/powerpoint/2010/main" val="23364979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Variables: Identify the…..</a:t>
            </a:r>
          </a:p>
          <a:p>
            <a:r>
              <a:rPr lang="en-US" dirty="0" smtClean="0"/>
              <a:t>Control: Room temperature</a:t>
            </a:r>
          </a:p>
          <a:p>
            <a:pPr lvl="0"/>
            <a:r>
              <a:rPr lang="en-US" dirty="0" smtClean="0"/>
              <a:t>Independent </a:t>
            </a:r>
            <a:r>
              <a:rPr lang="en-US" dirty="0"/>
              <a:t>Variable: </a:t>
            </a:r>
            <a:r>
              <a:rPr lang="en-US" dirty="0" smtClean="0"/>
              <a:t>Temperature</a:t>
            </a:r>
            <a:endParaRPr lang="en-US" dirty="0"/>
          </a:p>
          <a:p>
            <a:endParaRPr lang="en-US" dirty="0"/>
          </a:p>
        </p:txBody>
      </p:sp>
    </p:spTree>
    <p:extLst>
      <p:ext uri="{BB962C8B-B14F-4D97-AF65-F5344CB8AC3E}">
        <p14:creationId xmlns:p14="http://schemas.microsoft.com/office/powerpoint/2010/main" val="23954711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Variables: Identify the…..</a:t>
            </a:r>
          </a:p>
          <a:p>
            <a:pPr lvl="1"/>
            <a:r>
              <a:rPr lang="en-US" dirty="0"/>
              <a:t>Control: </a:t>
            </a:r>
            <a:r>
              <a:rPr lang="en-US" dirty="0" smtClean="0"/>
              <a:t>Room temp</a:t>
            </a:r>
            <a:endParaRPr lang="en-US" dirty="0"/>
          </a:p>
          <a:p>
            <a:pPr lvl="0"/>
            <a:r>
              <a:rPr lang="en-US" dirty="0"/>
              <a:t>Independent Variable: </a:t>
            </a:r>
            <a:r>
              <a:rPr lang="en-US" dirty="0" smtClean="0"/>
              <a:t>temperature</a:t>
            </a:r>
            <a:endParaRPr lang="en-US" dirty="0"/>
          </a:p>
          <a:p>
            <a:pPr lvl="0"/>
            <a:r>
              <a:rPr lang="en-US" dirty="0"/>
              <a:t>Dependent Variable: </a:t>
            </a:r>
            <a:r>
              <a:rPr lang="en-US" dirty="0" smtClean="0"/>
              <a:t>amount of mold growth</a:t>
            </a:r>
            <a:endParaRPr lang="en-US" dirty="0"/>
          </a:p>
          <a:p>
            <a:pPr lvl="0"/>
            <a:r>
              <a:rPr lang="en-US" dirty="0"/>
              <a:t>Constants</a:t>
            </a:r>
            <a:r>
              <a:rPr lang="en-US" dirty="0" smtClean="0"/>
              <a:t>:</a:t>
            </a:r>
            <a:endParaRPr lang="en-US" dirty="0"/>
          </a:p>
        </p:txBody>
      </p:sp>
    </p:spTree>
    <p:extLst>
      <p:ext uri="{BB962C8B-B14F-4D97-AF65-F5344CB8AC3E}">
        <p14:creationId xmlns:p14="http://schemas.microsoft.com/office/powerpoint/2010/main" val="35678314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Variables: Identify the…..</a:t>
            </a:r>
          </a:p>
          <a:p>
            <a:pPr lvl="1"/>
            <a:r>
              <a:rPr lang="en-US" dirty="0"/>
              <a:t>Control: </a:t>
            </a:r>
            <a:r>
              <a:rPr lang="en-US" dirty="0" smtClean="0"/>
              <a:t>Room temp</a:t>
            </a:r>
            <a:endParaRPr lang="en-US" dirty="0"/>
          </a:p>
          <a:p>
            <a:pPr lvl="0"/>
            <a:r>
              <a:rPr lang="en-US" dirty="0"/>
              <a:t>Independent Variable: </a:t>
            </a:r>
            <a:r>
              <a:rPr lang="en-US" dirty="0" smtClean="0"/>
              <a:t>temperature</a:t>
            </a:r>
            <a:endParaRPr lang="en-US" dirty="0"/>
          </a:p>
          <a:p>
            <a:pPr lvl="0"/>
            <a:r>
              <a:rPr lang="en-US" dirty="0"/>
              <a:t>Dependent Variable: </a:t>
            </a:r>
            <a:r>
              <a:rPr lang="en-US" dirty="0" smtClean="0"/>
              <a:t>amount of mold growth</a:t>
            </a:r>
            <a:endParaRPr lang="en-US" dirty="0"/>
          </a:p>
          <a:p>
            <a:pPr lvl="0"/>
            <a:r>
              <a:rPr lang="en-US" dirty="0"/>
              <a:t>Constants</a:t>
            </a:r>
            <a:r>
              <a:rPr lang="en-US" dirty="0" smtClean="0"/>
              <a:t>: Same type of bread, same amount of mold to start with</a:t>
            </a:r>
            <a:endParaRPr lang="en-US" dirty="0"/>
          </a:p>
        </p:txBody>
      </p:sp>
    </p:spTree>
    <p:extLst>
      <p:ext uri="{BB962C8B-B14F-4D97-AF65-F5344CB8AC3E}">
        <p14:creationId xmlns:p14="http://schemas.microsoft.com/office/powerpoint/2010/main" val="8750117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Materials: </a:t>
            </a:r>
          </a:p>
          <a:p>
            <a:r>
              <a:rPr lang="en-US" dirty="0" smtClean="0"/>
              <a:t>Bread</a:t>
            </a:r>
          </a:p>
          <a:p>
            <a:r>
              <a:rPr lang="en-US" dirty="0" smtClean="0"/>
              <a:t>Mold</a:t>
            </a:r>
          </a:p>
          <a:p>
            <a:r>
              <a:rPr lang="en-US" dirty="0" smtClean="0"/>
              <a:t>Something to measure mold with – microscope</a:t>
            </a:r>
          </a:p>
          <a:p>
            <a:r>
              <a:rPr lang="en-US" dirty="0" smtClean="0"/>
              <a:t>Refrigerator</a:t>
            </a:r>
          </a:p>
          <a:p>
            <a:r>
              <a:rPr lang="en-US" dirty="0" smtClean="0"/>
              <a:t>incubator</a:t>
            </a:r>
            <a:endParaRPr lang="en-US" dirty="0"/>
          </a:p>
          <a:p>
            <a:endParaRPr lang="en-US" dirty="0"/>
          </a:p>
        </p:txBody>
      </p:sp>
    </p:spTree>
    <p:extLst>
      <p:ext uri="{BB962C8B-B14F-4D97-AF65-F5344CB8AC3E}">
        <p14:creationId xmlns:p14="http://schemas.microsoft.com/office/powerpoint/2010/main" val="20652624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Procedure:</a:t>
            </a:r>
          </a:p>
          <a:p>
            <a:r>
              <a:rPr lang="en-US" dirty="0" smtClean="0"/>
              <a:t>1. Put same amount of mold on 3 pieces of Arnolds white bread</a:t>
            </a:r>
          </a:p>
          <a:p>
            <a:r>
              <a:rPr lang="en-US" dirty="0" smtClean="0"/>
              <a:t>2. Put 1 mold spore on each piece of bread.</a:t>
            </a:r>
          </a:p>
          <a:p>
            <a:r>
              <a:rPr lang="en-US" dirty="0" smtClean="0"/>
              <a:t>3. Put one piece of bread in a refrigerator at </a:t>
            </a:r>
            <a:r>
              <a:rPr lang="en-US" dirty="0"/>
              <a:t>(5</a:t>
            </a:r>
            <a:r>
              <a:rPr lang="en-US" baseline="30000" dirty="0"/>
              <a:t>o</a:t>
            </a:r>
            <a:r>
              <a:rPr lang="en-US" dirty="0"/>
              <a:t> C</a:t>
            </a:r>
            <a:r>
              <a:rPr lang="en-US" dirty="0" smtClean="0"/>
              <a:t>), one piece at room temperature </a:t>
            </a:r>
            <a:r>
              <a:rPr lang="en-US" dirty="0"/>
              <a:t>(18</a:t>
            </a:r>
            <a:r>
              <a:rPr lang="en-US" baseline="30000" dirty="0"/>
              <a:t>o</a:t>
            </a:r>
            <a:r>
              <a:rPr lang="en-US" dirty="0"/>
              <a:t> C</a:t>
            </a:r>
            <a:r>
              <a:rPr lang="en-US" dirty="0" smtClean="0"/>
              <a:t>), and one piece in an incubator at </a:t>
            </a:r>
            <a:r>
              <a:rPr lang="en-US" dirty="0"/>
              <a:t>(32</a:t>
            </a:r>
            <a:r>
              <a:rPr lang="en-US" baseline="30000" dirty="0"/>
              <a:t>o</a:t>
            </a:r>
            <a:r>
              <a:rPr lang="en-US" dirty="0"/>
              <a:t> C</a:t>
            </a:r>
            <a:r>
              <a:rPr lang="en-US" dirty="0" smtClean="0"/>
              <a:t>)</a:t>
            </a:r>
          </a:p>
          <a:p>
            <a:r>
              <a:rPr lang="en-US" dirty="0" smtClean="0"/>
              <a:t>4. Measure the number of mold spores, on each piece of bread, every day at the same time using a microscope and record the number for each piece of bread.</a:t>
            </a:r>
            <a:endParaRPr lang="en-US" dirty="0"/>
          </a:p>
        </p:txBody>
      </p:sp>
    </p:spTree>
    <p:extLst>
      <p:ext uri="{BB962C8B-B14F-4D97-AF65-F5344CB8AC3E}">
        <p14:creationId xmlns:p14="http://schemas.microsoft.com/office/powerpoint/2010/main" val="35560366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Table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41030109"/>
              </p:ext>
            </p:extLst>
          </p:nvPr>
        </p:nvGraphicFramePr>
        <p:xfrm>
          <a:off x="838200" y="1828799"/>
          <a:ext cx="7467599" cy="3750938"/>
        </p:xfrm>
        <a:graphic>
          <a:graphicData uri="http://schemas.openxmlformats.org/drawingml/2006/table">
            <a:tbl>
              <a:tblPr firstRow="1" firstCol="1" bandRow="1" bandCol="1">
                <a:tableStyleId>{5C22544A-7EE6-4342-B048-85BDC9FD1C3A}</a:tableStyleId>
              </a:tblPr>
              <a:tblGrid>
                <a:gridCol w="1866224"/>
                <a:gridCol w="1867125"/>
                <a:gridCol w="1867125"/>
                <a:gridCol w="1867125"/>
              </a:tblGrid>
              <a:tr h="0">
                <a:tc>
                  <a:txBody>
                    <a:bodyPr/>
                    <a:lstStyle/>
                    <a:p>
                      <a:pPr marL="0" marR="0" algn="ctr">
                        <a:lnSpc>
                          <a:spcPct val="150000"/>
                        </a:lnSpc>
                        <a:spcBef>
                          <a:spcPts val="0"/>
                        </a:spcBef>
                        <a:spcAft>
                          <a:spcPts val="0"/>
                        </a:spcAft>
                      </a:pPr>
                      <a:r>
                        <a:rPr lang="en-US" sz="1100">
                          <a:effectLst/>
                        </a:rPr>
                        <a:t>Time (days)</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Number of mold spores (5</a:t>
                      </a:r>
                      <a:r>
                        <a:rPr lang="en-US" sz="1100" baseline="30000">
                          <a:effectLst/>
                        </a:rPr>
                        <a:t>o</a:t>
                      </a:r>
                      <a:r>
                        <a:rPr lang="en-US" sz="1100">
                          <a:effectLst/>
                        </a:rPr>
                        <a:t> C)</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Number of mold spores (18</a:t>
                      </a:r>
                      <a:r>
                        <a:rPr lang="en-US" sz="1100" baseline="30000">
                          <a:effectLst/>
                        </a:rPr>
                        <a:t>o</a:t>
                      </a:r>
                      <a:r>
                        <a:rPr lang="en-US" sz="1100">
                          <a:effectLst/>
                        </a:rPr>
                        <a:t> C)</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Number of mold spores (32</a:t>
                      </a:r>
                      <a:r>
                        <a:rPr lang="en-US" sz="1100" baseline="30000">
                          <a:effectLst/>
                        </a:rPr>
                        <a:t>o</a:t>
                      </a:r>
                      <a:r>
                        <a:rPr lang="en-US" sz="1100">
                          <a:effectLst/>
                        </a:rPr>
                        <a:t> C)</a:t>
                      </a:r>
                      <a:endParaRPr lang="en-US" sz="1200">
                        <a:effectLst/>
                        <a:latin typeface="Cambria"/>
                        <a:ea typeface="Cambria"/>
                        <a:cs typeface="Times New Roman"/>
                      </a:endParaRPr>
                    </a:p>
                  </a:txBody>
                  <a:tcPr marL="68580" marR="68580" marT="0" marB="0" anchor="ctr"/>
                </a:tc>
              </a:tr>
              <a:tr h="467867">
                <a:tc>
                  <a:txBody>
                    <a:bodyPr/>
                    <a:lstStyle/>
                    <a:p>
                      <a:pPr marL="0" marR="0" algn="ctr">
                        <a:lnSpc>
                          <a:spcPct val="150000"/>
                        </a:lnSpc>
                        <a:spcBef>
                          <a:spcPts val="0"/>
                        </a:spcBef>
                        <a:spcAft>
                          <a:spcPts val="0"/>
                        </a:spcAft>
                      </a:pPr>
                      <a:r>
                        <a:rPr lang="en-US" sz="1100">
                          <a:effectLst/>
                        </a:rPr>
                        <a:t>0</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a:t>
                      </a:r>
                      <a:endParaRPr lang="en-US" sz="1200">
                        <a:effectLst/>
                        <a:latin typeface="Cambria"/>
                        <a:ea typeface="Cambria"/>
                        <a:cs typeface="Times New Roman"/>
                      </a:endParaRPr>
                    </a:p>
                  </a:txBody>
                  <a:tcPr marL="68580" marR="68580" marT="0" marB="0" anchor="ctr"/>
                </a:tc>
              </a:tr>
              <a:tr h="467867">
                <a:tc>
                  <a:txBody>
                    <a:bodyPr/>
                    <a:lstStyle/>
                    <a:p>
                      <a:pPr marL="0" marR="0" algn="ctr">
                        <a:lnSpc>
                          <a:spcPct val="150000"/>
                        </a:lnSpc>
                        <a:spcBef>
                          <a:spcPts val="0"/>
                        </a:spcBef>
                        <a:spcAft>
                          <a:spcPts val="0"/>
                        </a:spcAft>
                      </a:pPr>
                      <a:r>
                        <a:rPr lang="en-US" sz="1100">
                          <a:effectLst/>
                        </a:rPr>
                        <a:t>1</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2</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2</a:t>
                      </a:r>
                      <a:endParaRPr lang="en-US" sz="1200">
                        <a:effectLst/>
                        <a:latin typeface="Cambria"/>
                        <a:ea typeface="Cambria"/>
                        <a:cs typeface="Times New Roman"/>
                      </a:endParaRPr>
                    </a:p>
                  </a:txBody>
                  <a:tcPr marL="68580" marR="68580" marT="0" marB="0" anchor="ctr"/>
                </a:tc>
              </a:tr>
              <a:tr h="467867">
                <a:tc>
                  <a:txBody>
                    <a:bodyPr/>
                    <a:lstStyle/>
                    <a:p>
                      <a:pPr marL="0" marR="0" algn="ctr">
                        <a:lnSpc>
                          <a:spcPct val="150000"/>
                        </a:lnSpc>
                        <a:spcBef>
                          <a:spcPts val="0"/>
                        </a:spcBef>
                        <a:spcAft>
                          <a:spcPts val="0"/>
                        </a:spcAft>
                      </a:pPr>
                      <a:r>
                        <a:rPr lang="en-US" sz="1100">
                          <a:effectLst/>
                        </a:rPr>
                        <a:t>2</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3</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4</a:t>
                      </a:r>
                      <a:endParaRPr lang="en-US" sz="1200">
                        <a:effectLst/>
                        <a:latin typeface="Cambria"/>
                        <a:ea typeface="Cambria"/>
                        <a:cs typeface="Times New Roman"/>
                      </a:endParaRPr>
                    </a:p>
                  </a:txBody>
                  <a:tcPr marL="68580" marR="68580" marT="0" marB="0" anchor="ctr"/>
                </a:tc>
              </a:tr>
              <a:tr h="467867">
                <a:tc>
                  <a:txBody>
                    <a:bodyPr/>
                    <a:lstStyle/>
                    <a:p>
                      <a:pPr marL="0" marR="0" algn="ctr">
                        <a:lnSpc>
                          <a:spcPct val="150000"/>
                        </a:lnSpc>
                        <a:spcBef>
                          <a:spcPts val="0"/>
                        </a:spcBef>
                        <a:spcAft>
                          <a:spcPts val="0"/>
                        </a:spcAft>
                      </a:pPr>
                      <a:r>
                        <a:rPr lang="en-US" sz="1100">
                          <a:effectLst/>
                        </a:rPr>
                        <a:t>3</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5</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8</a:t>
                      </a:r>
                      <a:endParaRPr lang="en-US" sz="1200">
                        <a:effectLst/>
                        <a:latin typeface="Cambria"/>
                        <a:ea typeface="Cambria"/>
                        <a:cs typeface="Times New Roman"/>
                      </a:endParaRPr>
                    </a:p>
                  </a:txBody>
                  <a:tcPr marL="68580" marR="68580" marT="0" marB="0" anchor="ctr"/>
                </a:tc>
              </a:tr>
              <a:tr h="467867">
                <a:tc>
                  <a:txBody>
                    <a:bodyPr/>
                    <a:lstStyle/>
                    <a:p>
                      <a:pPr marL="0" marR="0" algn="ctr">
                        <a:lnSpc>
                          <a:spcPct val="150000"/>
                        </a:lnSpc>
                        <a:spcBef>
                          <a:spcPts val="0"/>
                        </a:spcBef>
                        <a:spcAft>
                          <a:spcPts val="0"/>
                        </a:spcAft>
                      </a:pPr>
                      <a:r>
                        <a:rPr lang="en-US" sz="1100">
                          <a:effectLst/>
                        </a:rPr>
                        <a:t>4</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2</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8</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16</a:t>
                      </a:r>
                      <a:endParaRPr lang="en-US" sz="1200">
                        <a:effectLst/>
                        <a:latin typeface="Cambria"/>
                        <a:ea typeface="Cambria"/>
                        <a:cs typeface="Times New Roman"/>
                      </a:endParaRPr>
                    </a:p>
                  </a:txBody>
                  <a:tcPr marL="68580" marR="68580" marT="0" marB="0" anchor="ctr"/>
                </a:tc>
              </a:tr>
              <a:tr h="467867">
                <a:tc>
                  <a:txBody>
                    <a:bodyPr/>
                    <a:lstStyle/>
                    <a:p>
                      <a:pPr marL="0" marR="0" algn="ctr">
                        <a:lnSpc>
                          <a:spcPct val="150000"/>
                        </a:lnSpc>
                        <a:spcBef>
                          <a:spcPts val="0"/>
                        </a:spcBef>
                        <a:spcAft>
                          <a:spcPts val="0"/>
                        </a:spcAft>
                      </a:pPr>
                      <a:r>
                        <a:rPr lang="en-US" sz="1100">
                          <a:effectLst/>
                        </a:rPr>
                        <a:t>5</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2</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12</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32</a:t>
                      </a:r>
                      <a:endParaRPr lang="en-US" sz="1200">
                        <a:effectLst/>
                        <a:latin typeface="Cambria"/>
                        <a:ea typeface="Cambria"/>
                        <a:cs typeface="Times New Roman"/>
                      </a:endParaRPr>
                    </a:p>
                  </a:txBody>
                  <a:tcPr marL="68580" marR="68580" marT="0" marB="0" anchor="ctr"/>
                </a:tc>
              </a:tr>
              <a:tr h="467867">
                <a:tc>
                  <a:txBody>
                    <a:bodyPr/>
                    <a:lstStyle/>
                    <a:p>
                      <a:pPr marL="0" marR="0" algn="ctr">
                        <a:lnSpc>
                          <a:spcPct val="150000"/>
                        </a:lnSpc>
                        <a:spcBef>
                          <a:spcPts val="0"/>
                        </a:spcBef>
                        <a:spcAft>
                          <a:spcPts val="0"/>
                        </a:spcAft>
                      </a:pPr>
                      <a:r>
                        <a:rPr lang="en-US" sz="1100">
                          <a:effectLst/>
                        </a:rPr>
                        <a:t>6</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3</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a:effectLst/>
                        </a:rPr>
                        <a:t>18</a:t>
                      </a:r>
                      <a:endParaRPr lang="en-US" sz="1200">
                        <a:effectLst/>
                        <a:latin typeface="Cambria"/>
                        <a:ea typeface="Cambria"/>
                        <a:cs typeface="Times New Roman"/>
                      </a:endParaRPr>
                    </a:p>
                  </a:txBody>
                  <a:tcPr marL="68580" marR="68580" marT="0" marB="0" anchor="ctr"/>
                </a:tc>
                <a:tc>
                  <a:txBody>
                    <a:bodyPr/>
                    <a:lstStyle/>
                    <a:p>
                      <a:pPr marL="0" marR="0" algn="ctr">
                        <a:lnSpc>
                          <a:spcPct val="150000"/>
                        </a:lnSpc>
                        <a:spcBef>
                          <a:spcPts val="0"/>
                        </a:spcBef>
                        <a:spcAft>
                          <a:spcPts val="0"/>
                        </a:spcAft>
                      </a:pPr>
                      <a:r>
                        <a:rPr lang="en-US" sz="1100" dirty="0">
                          <a:effectLst/>
                        </a:rPr>
                        <a:t>64</a:t>
                      </a:r>
                      <a:endParaRPr lang="en-US" sz="1200" dirty="0">
                        <a:effectLst/>
                        <a:latin typeface="Cambria"/>
                        <a:ea typeface="Cambria"/>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2660916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Temperature vs. Mold Growth</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0136515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flipH="1">
            <a:off x="256231" y="1887518"/>
            <a:ext cx="461665" cy="2684482"/>
          </a:xfrm>
          <a:prstGeom prst="rect">
            <a:avLst/>
          </a:prstGeom>
          <a:noFill/>
        </p:spPr>
        <p:txBody>
          <a:bodyPr vert="vert270" wrap="square" rtlCol="0">
            <a:spAutoFit/>
          </a:bodyPr>
          <a:lstStyle/>
          <a:p>
            <a:r>
              <a:rPr lang="en-US" dirty="0" smtClean="0"/>
              <a:t>Number of Mold Spores</a:t>
            </a:r>
            <a:endParaRPr lang="en-US" dirty="0"/>
          </a:p>
        </p:txBody>
      </p:sp>
    </p:spTree>
    <p:extLst>
      <p:ext uri="{BB962C8B-B14F-4D97-AF65-F5344CB8AC3E}">
        <p14:creationId xmlns:p14="http://schemas.microsoft.com/office/powerpoint/2010/main" val="38394048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Part III</a:t>
            </a:r>
            <a:endParaRPr lang="en-US" dirty="0"/>
          </a:p>
          <a:p>
            <a:r>
              <a:rPr lang="en-US" dirty="0"/>
              <a:t>Conclusion </a:t>
            </a:r>
          </a:p>
          <a:p>
            <a:pPr lvl="1"/>
            <a:r>
              <a:rPr lang="en-US" dirty="0"/>
              <a:t>Restate the hypothesis</a:t>
            </a:r>
          </a:p>
          <a:p>
            <a:pPr lvl="1"/>
            <a:r>
              <a:rPr lang="en-US" dirty="0"/>
              <a:t>Is the hypothesis valid or invalid (support your answer)</a:t>
            </a:r>
          </a:p>
          <a:p>
            <a:pPr lvl="1"/>
            <a:r>
              <a:rPr lang="en-US" dirty="0"/>
              <a:t>Validity of the experiment (what may have gone wrong/what would you change)</a:t>
            </a:r>
          </a:p>
          <a:p>
            <a:endParaRPr lang="en-US" dirty="0"/>
          </a:p>
        </p:txBody>
      </p:sp>
    </p:spTree>
    <p:extLst>
      <p:ext uri="{BB962C8B-B14F-4D97-AF65-F5344CB8AC3E}">
        <p14:creationId xmlns:p14="http://schemas.microsoft.com/office/powerpoint/2010/main" val="32211865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mold was expected to grow the most at the warm temperature (</a:t>
            </a:r>
            <a:r>
              <a:rPr lang="en-US" dirty="0"/>
              <a:t>32</a:t>
            </a:r>
            <a:r>
              <a:rPr lang="en-US" baseline="30000" dirty="0"/>
              <a:t>o</a:t>
            </a:r>
            <a:r>
              <a:rPr lang="en-US" dirty="0"/>
              <a:t> C)</a:t>
            </a:r>
            <a:r>
              <a:rPr lang="en-US" dirty="0" smtClean="0"/>
              <a:t> . </a:t>
            </a:r>
            <a:endParaRPr lang="en-US" dirty="0"/>
          </a:p>
        </p:txBody>
      </p:sp>
    </p:spTree>
    <p:extLst>
      <p:ext uri="{BB962C8B-B14F-4D97-AF65-F5344CB8AC3E}">
        <p14:creationId xmlns:p14="http://schemas.microsoft.com/office/powerpoint/2010/main" val="2126827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a:t>What Conditions Help Mold Grow?</a:t>
            </a:r>
            <a:endParaRPr lang="en-US" dirty="0"/>
          </a:p>
          <a:p>
            <a:r>
              <a:rPr lang="en-US" dirty="0"/>
              <a:t>	We have all seen mold grow and ruin that last piece of pie that we were saving for an afternoon snack.  Mold can also grow on a whole loaf of bread or a block of cheese.  Sicker-Quicker Laboratories is setting out to determine which conditions will make mold grow the quickest.  Armed with a loaf of bread, a container of mold, and three different environments (warm 32°C, cool 5°C, and room temperature 18°C) you must design and conduct an experiment to determine the best place to store your bread so that it will not grow moldy and have to be thrown away.</a:t>
            </a:r>
          </a:p>
          <a:p>
            <a:endParaRPr lang="en-US" dirty="0"/>
          </a:p>
        </p:txBody>
      </p:sp>
    </p:spTree>
    <p:extLst>
      <p:ext uri="{BB962C8B-B14F-4D97-AF65-F5344CB8AC3E}">
        <p14:creationId xmlns:p14="http://schemas.microsoft.com/office/powerpoint/2010/main" val="11506529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mold was expected to grow the most at the warm temperature (</a:t>
            </a:r>
            <a:r>
              <a:rPr lang="en-US" dirty="0"/>
              <a:t>32</a:t>
            </a:r>
            <a:r>
              <a:rPr lang="en-US" baseline="30000" dirty="0"/>
              <a:t>o</a:t>
            </a:r>
            <a:r>
              <a:rPr lang="en-US" dirty="0"/>
              <a:t> C)</a:t>
            </a:r>
            <a:r>
              <a:rPr lang="en-US" dirty="0" smtClean="0"/>
              <a:t> . </a:t>
            </a:r>
            <a:r>
              <a:rPr lang="en-US" dirty="0" smtClean="0"/>
              <a:t>The hypothesis was supported by the data.</a:t>
            </a:r>
            <a:endParaRPr lang="en-US" dirty="0"/>
          </a:p>
        </p:txBody>
      </p:sp>
    </p:spTree>
    <p:extLst>
      <p:ext uri="{BB962C8B-B14F-4D97-AF65-F5344CB8AC3E}">
        <p14:creationId xmlns:p14="http://schemas.microsoft.com/office/powerpoint/2010/main" val="14890114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mold was expected to grow the most at the warm temperature (</a:t>
            </a:r>
            <a:r>
              <a:rPr lang="en-US" dirty="0"/>
              <a:t>32</a:t>
            </a:r>
            <a:r>
              <a:rPr lang="en-US" baseline="30000" dirty="0"/>
              <a:t>o</a:t>
            </a:r>
            <a:r>
              <a:rPr lang="en-US" dirty="0"/>
              <a:t> C)</a:t>
            </a:r>
            <a:r>
              <a:rPr lang="en-US" dirty="0" smtClean="0"/>
              <a:t> . </a:t>
            </a:r>
            <a:r>
              <a:rPr lang="en-US" dirty="0" smtClean="0"/>
              <a:t>The hypothesis was supported by the data. The data showed that the bread at the cold temperature had 3 mold spores after 6 days, bread at room temperature had 18 mold spores after 6 days, and that the bread at the warm temperature had 64 mold spores after 6 days.  The warm temperature bread had the most mold spores.</a:t>
            </a:r>
            <a:endParaRPr lang="en-US" dirty="0"/>
          </a:p>
        </p:txBody>
      </p:sp>
    </p:spTree>
    <p:extLst>
      <p:ext uri="{BB962C8B-B14F-4D97-AF65-F5344CB8AC3E}">
        <p14:creationId xmlns:p14="http://schemas.microsoft.com/office/powerpoint/2010/main" val="40069518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results are valid because the temperature was controlled the entire time.  One thing that could be improved is to change the method of counting the mold spores using the same microscope, because there could be cross-contamination on the different bread slices from using the same microscope.  The microscope should be wiped with an alcohol wipe between each use.</a:t>
            </a:r>
            <a:endParaRPr lang="en-US" dirty="0"/>
          </a:p>
        </p:txBody>
      </p:sp>
    </p:spTree>
    <p:extLst>
      <p:ext uri="{BB962C8B-B14F-4D97-AF65-F5344CB8AC3E}">
        <p14:creationId xmlns:p14="http://schemas.microsoft.com/office/powerpoint/2010/main" val="35109830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536370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Part I</a:t>
            </a:r>
            <a:endParaRPr lang="en-US" dirty="0"/>
          </a:p>
          <a:p>
            <a:r>
              <a:rPr lang="en-US" dirty="0"/>
              <a:t>Problem: _____________________________________________________________________________________</a:t>
            </a:r>
          </a:p>
          <a:p>
            <a:endParaRPr lang="en-US" dirty="0"/>
          </a:p>
        </p:txBody>
      </p:sp>
    </p:spTree>
    <p:extLst>
      <p:ext uri="{BB962C8B-B14F-4D97-AF65-F5344CB8AC3E}">
        <p14:creationId xmlns:p14="http://schemas.microsoft.com/office/powerpoint/2010/main" val="2168183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ln>
            <a:solidFill>
              <a:schemeClr val="accent1"/>
            </a:solidFill>
          </a:ln>
        </p:spPr>
        <p:txBody>
          <a:bodyPr>
            <a:normAutofit fontScale="85000" lnSpcReduction="20000"/>
          </a:bodyPr>
          <a:lstStyle/>
          <a:p>
            <a:r>
              <a:rPr lang="en-US" b="1" dirty="0"/>
              <a:t>Part I</a:t>
            </a:r>
            <a:endParaRPr lang="en-US" dirty="0"/>
          </a:p>
          <a:p>
            <a:r>
              <a:rPr lang="en-US" dirty="0" smtClean="0"/>
              <a:t>We </a:t>
            </a:r>
            <a:r>
              <a:rPr lang="en-US" dirty="0"/>
              <a:t>have all seen mold grow and ruin that last piece of pie that we were saving for an afternoon snack.  Mold can also grow on a whole loaf of bread or a block of cheese.  </a:t>
            </a:r>
            <a:r>
              <a:rPr lang="en-US" b="1" dirty="0">
                <a:solidFill>
                  <a:srgbClr val="C00000"/>
                </a:solidFill>
              </a:rPr>
              <a:t>Sicker-Quicker Laboratories is setting out to determine which conditions will make mold grow the quickest.  </a:t>
            </a:r>
            <a:r>
              <a:rPr lang="en-US" dirty="0"/>
              <a:t>Armed with a loaf of bread, a container of mold, and three different environments (warm 32°C, cool 5°C, and room temperature 18°C) you must design and conduct an experiment to determine the best place to store your bread so that it will not grow moldy and have to be thrown away.</a:t>
            </a:r>
          </a:p>
        </p:txBody>
      </p:sp>
    </p:spTree>
    <p:extLst>
      <p:ext uri="{BB962C8B-B14F-4D97-AF65-F5344CB8AC3E}">
        <p14:creationId xmlns:p14="http://schemas.microsoft.com/office/powerpoint/2010/main" val="530091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ln>
            <a:solidFill>
              <a:schemeClr val="accent1"/>
            </a:solidFill>
          </a:ln>
        </p:spPr>
        <p:txBody>
          <a:bodyPr>
            <a:normAutofit/>
          </a:bodyPr>
          <a:lstStyle/>
          <a:p>
            <a:r>
              <a:rPr lang="en-US" b="1" dirty="0"/>
              <a:t>Part I</a:t>
            </a:r>
            <a:endParaRPr lang="en-US" dirty="0"/>
          </a:p>
          <a:p>
            <a:r>
              <a:rPr lang="en-US" dirty="0" smtClean="0"/>
              <a:t>Problem : </a:t>
            </a:r>
            <a:r>
              <a:rPr lang="en-US" dirty="0">
                <a:solidFill>
                  <a:srgbClr val="C00000"/>
                </a:solidFill>
              </a:rPr>
              <a:t>T</a:t>
            </a:r>
            <a:r>
              <a:rPr lang="en-US" dirty="0" smtClean="0">
                <a:solidFill>
                  <a:srgbClr val="C00000"/>
                </a:solidFill>
              </a:rPr>
              <a:t>o </a:t>
            </a:r>
            <a:r>
              <a:rPr lang="en-US" dirty="0">
                <a:solidFill>
                  <a:srgbClr val="C00000"/>
                </a:solidFill>
              </a:rPr>
              <a:t>determine which conditions will make mold grow the quickest.  </a:t>
            </a:r>
            <a:endParaRPr lang="en-US" dirty="0"/>
          </a:p>
        </p:txBody>
      </p:sp>
    </p:spTree>
    <p:extLst>
      <p:ext uri="{BB962C8B-B14F-4D97-AF65-F5344CB8AC3E}">
        <p14:creationId xmlns:p14="http://schemas.microsoft.com/office/powerpoint/2010/main" val="125757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Hypothesis</a:t>
            </a:r>
            <a:r>
              <a:rPr lang="en-US" dirty="0"/>
              <a:t>: </a:t>
            </a:r>
            <a:r>
              <a:rPr lang="en-US" dirty="0" smtClean="0"/>
              <a:t>__________________________________________________________________________________</a:t>
            </a:r>
            <a:endParaRPr lang="en-US" dirty="0"/>
          </a:p>
        </p:txBody>
      </p:sp>
    </p:spTree>
    <p:extLst>
      <p:ext uri="{BB962C8B-B14F-4D97-AF65-F5344CB8AC3E}">
        <p14:creationId xmlns:p14="http://schemas.microsoft.com/office/powerpoint/2010/main" val="1667246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Armed with a loaf of bread, a container of mold, and three different environments (warm 32°C, cool 5°C, and room temperature 18°C) you must design and conduct an experiment to determine the best place to store your bread so that it will not grow moldy and have to be thrown away.</a:t>
            </a:r>
          </a:p>
          <a:p>
            <a:r>
              <a:rPr lang="en-US" dirty="0" smtClean="0"/>
              <a:t>Hypothesis</a:t>
            </a:r>
            <a:r>
              <a:rPr lang="en-US" dirty="0"/>
              <a:t>: </a:t>
            </a:r>
            <a:r>
              <a:rPr lang="en-US" dirty="0" smtClean="0"/>
              <a:t>__________________________________________________________________________________</a:t>
            </a:r>
            <a:endParaRPr lang="en-US" dirty="0"/>
          </a:p>
        </p:txBody>
      </p:sp>
    </p:spTree>
    <p:extLst>
      <p:ext uri="{BB962C8B-B14F-4D97-AF65-F5344CB8AC3E}">
        <p14:creationId xmlns:p14="http://schemas.microsoft.com/office/powerpoint/2010/main" val="19154814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Armed with a loaf of bread, a container of mold, and three different environments (warm 32°C, cool 5°C, and room temperature 18°C) you must design and conduct an experiment to determine the best place to store your bread so that it will not grow moldy and have to be thrown away.</a:t>
            </a:r>
          </a:p>
          <a:p>
            <a:r>
              <a:rPr lang="en-US" dirty="0" smtClean="0"/>
              <a:t>Hypothesis</a:t>
            </a:r>
            <a:r>
              <a:rPr lang="en-US" dirty="0"/>
              <a:t>: </a:t>
            </a:r>
            <a:r>
              <a:rPr lang="en-US" dirty="0" smtClean="0"/>
              <a:t>More mold will grow at warm temperatures (</a:t>
            </a:r>
            <a:r>
              <a:rPr lang="en-US" dirty="0" smtClean="0"/>
              <a:t>32°C)</a:t>
            </a:r>
            <a:endParaRPr lang="en-US" dirty="0"/>
          </a:p>
        </p:txBody>
      </p:sp>
    </p:spTree>
    <p:extLst>
      <p:ext uri="{BB962C8B-B14F-4D97-AF65-F5344CB8AC3E}">
        <p14:creationId xmlns:p14="http://schemas.microsoft.com/office/powerpoint/2010/main" val="26843270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Variables: Identify the…..</a:t>
            </a:r>
          </a:p>
          <a:p>
            <a:pPr lvl="1"/>
            <a:r>
              <a:rPr lang="en-US" dirty="0"/>
              <a:t>Control: ______________________________________________________________________</a:t>
            </a:r>
          </a:p>
          <a:p>
            <a:pPr lvl="0"/>
            <a:r>
              <a:rPr lang="en-US" dirty="0"/>
              <a:t>Independent Variable: ______________________________________________________</a:t>
            </a:r>
          </a:p>
          <a:p>
            <a:pPr lvl="0"/>
            <a:r>
              <a:rPr lang="en-US" dirty="0"/>
              <a:t>Dependent Variable: ________________________________________________________</a:t>
            </a:r>
          </a:p>
          <a:p>
            <a:pPr lvl="0"/>
            <a:r>
              <a:rPr lang="en-US" dirty="0"/>
              <a:t>Constants: ____________________________________________________________________</a:t>
            </a:r>
          </a:p>
          <a:p>
            <a:endParaRPr lang="en-US" dirty="0"/>
          </a:p>
        </p:txBody>
      </p:sp>
    </p:spTree>
    <p:extLst>
      <p:ext uri="{BB962C8B-B14F-4D97-AF65-F5344CB8AC3E}">
        <p14:creationId xmlns:p14="http://schemas.microsoft.com/office/powerpoint/2010/main" val="56737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769</Words>
  <Application>Microsoft Office PowerPoint</Application>
  <PresentationFormat>On-screen Show (4:3)</PresentationFormat>
  <Paragraphs>90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Mold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Data Table</vt:lpstr>
      <vt:lpstr>Temperature vs. Mold Growth</vt:lpstr>
      <vt:lpstr>PowerPoint Presentation</vt:lpstr>
      <vt:lpstr>PowerPoint Presentation</vt:lpstr>
      <vt:lpstr>PowerPoint Presentation</vt:lpstr>
      <vt:lpstr>PowerPoint Presentation</vt:lpstr>
      <vt:lpstr>PowerPoint Presentation</vt:lpstr>
      <vt:lpstr>PowerPoint Presentation</vt:lpstr>
    </vt:vector>
  </TitlesOfParts>
  <Company>Fairfield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Mold Growth</dc:title>
  <dc:creator>Windows User</dc:creator>
  <cp:lastModifiedBy>Windows User</cp:lastModifiedBy>
  <cp:revision>13</cp:revision>
  <dcterms:created xsi:type="dcterms:W3CDTF">2015-03-16T14:00:29Z</dcterms:created>
  <dcterms:modified xsi:type="dcterms:W3CDTF">2015-03-16T16:09:04Z</dcterms:modified>
</cp:coreProperties>
</file>