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5"/>
  </p:notesMasterIdLst>
  <p:sldIdLst>
    <p:sldId id="283" r:id="rId2"/>
    <p:sldId id="256" r:id="rId3"/>
    <p:sldId id="273" r:id="rId4"/>
    <p:sldId id="258" r:id="rId5"/>
    <p:sldId id="260" r:id="rId6"/>
    <p:sldId id="271" r:id="rId7"/>
    <p:sldId id="286" r:id="rId8"/>
    <p:sldId id="289" r:id="rId9"/>
    <p:sldId id="288" r:id="rId10"/>
    <p:sldId id="285" r:id="rId11"/>
    <p:sldId id="270" r:id="rId12"/>
    <p:sldId id="279"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466C48-7945-4F27-AD44-82A1A56DD7F1}" type="datetimeFigureOut">
              <a:rPr lang="en-US" smtClean="0"/>
              <a:t>9/16/2016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F9A44C-2435-4110-8A6F-274B9A6F8A6F}" type="slidenum">
              <a:rPr lang="en-US" smtClean="0"/>
              <a:t>‹#›</a:t>
            </a:fld>
            <a:endParaRPr lang="en-US"/>
          </a:p>
        </p:txBody>
      </p:sp>
    </p:spTree>
    <p:extLst>
      <p:ext uri="{BB962C8B-B14F-4D97-AF65-F5344CB8AC3E}">
        <p14:creationId xmlns:p14="http://schemas.microsoft.com/office/powerpoint/2010/main" val="3071200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hangingPunct="1"/>
            <a:fld id="{41D17DE4-1FBC-4AFD-9BC1-9FDAC29CB7FA}" type="slidenum">
              <a:rPr lang="en-US" smtClean="0"/>
              <a:pPr eaLnBrk="1" hangingPunct="1"/>
              <a:t>3</a:t>
            </a:fld>
            <a:endParaRPr lang="en-US"/>
          </a:p>
        </p:txBody>
      </p:sp>
      <p:sp>
        <p:nvSpPr>
          <p:cNvPr id="43011" name="Rectangle 2050"/>
          <p:cNvSpPr>
            <a:spLocks noGrp="1" noRot="1" noChangeAspect="1" noChangeArrowheads="1" noTextEdit="1"/>
          </p:cNvSpPr>
          <p:nvPr>
            <p:ph type="sldImg"/>
          </p:nvPr>
        </p:nvSpPr>
        <p:spPr>
          <a:ln/>
        </p:spPr>
      </p:sp>
      <p:sp>
        <p:nvSpPr>
          <p:cNvPr id="43012" name="Rectangle 205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900882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4EDFEE-5C66-4B40-924E-6537FDA483EE}" type="slidenum">
              <a:rPr lang="en-US" altLang="en-US">
                <a:latin typeface="Arial" panose="020B0604020202020204" pitchFamily="34" charset="0"/>
              </a:rPr>
              <a:pPr>
                <a:spcBef>
                  <a:spcPct val="0"/>
                </a:spcBef>
              </a:pPr>
              <a:t>7</a:t>
            </a:fld>
            <a:endParaRPr lang="en-US" altLang="en-US">
              <a:latin typeface="Arial" panose="020B0604020202020204" pitchFamily="34" charset="0"/>
            </a:endParaRPr>
          </a:p>
        </p:txBody>
      </p:sp>
      <p:sp>
        <p:nvSpPr>
          <p:cNvPr id="215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51919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hangingPunct="1"/>
            <a:fld id="{C583C23D-5A9E-4229-AF5B-A27D22A96B0C}" type="slidenum">
              <a:rPr lang="en-US" smtClean="0"/>
              <a:pPr eaLnBrk="1" hangingPunct="1"/>
              <a:t>12</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8661271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F32D154-2F55-4E07-8EED-7287AB7E4BA6}" type="datetimeFigureOut">
              <a:rPr lang="en-US" smtClean="0"/>
              <a:pPr/>
              <a:t>9/16/2016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769877-0D0F-405A-AC8B-E797C00AFC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F32D154-2F55-4E07-8EED-7287AB7E4BA6}"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69877-0D0F-405A-AC8B-E797C00AFC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F32D154-2F55-4E07-8EED-7287AB7E4BA6}"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69877-0D0F-405A-AC8B-E797C00AFC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F32D154-2F55-4E07-8EED-7287AB7E4BA6}"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69877-0D0F-405A-AC8B-E797C00AFC2D}"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F32D154-2F55-4E07-8EED-7287AB7E4BA6}"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69877-0D0F-405A-AC8B-E797C00AFC2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F32D154-2F55-4E07-8EED-7287AB7E4BA6}" type="datetimeFigureOut">
              <a:rPr lang="en-US" smtClean="0"/>
              <a:pPr/>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769877-0D0F-405A-AC8B-E797C00AFC2D}"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F32D154-2F55-4E07-8EED-7287AB7E4BA6}" type="datetimeFigureOut">
              <a:rPr lang="en-US" smtClean="0"/>
              <a:pPr/>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769877-0D0F-405A-AC8B-E797C00AFC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F32D154-2F55-4E07-8EED-7287AB7E4BA6}" type="datetimeFigureOut">
              <a:rPr lang="en-US" smtClean="0"/>
              <a:pPr/>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769877-0D0F-405A-AC8B-E797C00AFC2D}"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2D154-2F55-4E07-8EED-7287AB7E4BA6}" type="datetimeFigureOut">
              <a:rPr lang="en-US" smtClean="0"/>
              <a:pPr/>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769877-0D0F-405A-AC8B-E797C00AFC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F32D154-2F55-4E07-8EED-7287AB7E4BA6}" type="datetimeFigureOut">
              <a:rPr lang="en-US" smtClean="0"/>
              <a:pPr/>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769877-0D0F-405A-AC8B-E797C00AFC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F32D154-2F55-4E07-8EED-7287AB7E4BA6}" type="datetimeFigureOut">
              <a:rPr lang="en-US" smtClean="0"/>
              <a:pPr/>
              <a:t>9/16/2016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769877-0D0F-405A-AC8B-E797C00AFC2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F32D154-2F55-4E07-8EED-7287AB7E4BA6}" type="datetimeFigureOut">
              <a:rPr lang="en-US" smtClean="0"/>
              <a:pPr/>
              <a:t>9/16/2016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A769877-0D0F-405A-AC8B-E797C00AFC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khanacademy.org/" TargetMode="External"/><Relationship Id="rId2" Type="http://schemas.openxmlformats.org/officeDocument/2006/relationships/hyperlink" Target="https://www.bigideasmath.com/BIM/login" TargetMode="External"/><Relationship Id="rId1" Type="http://schemas.openxmlformats.org/officeDocument/2006/relationships/slideLayout" Target="../slideLayouts/slideLayout2.xml"/><Relationship Id="rId5" Type="http://schemas.openxmlformats.org/officeDocument/2006/relationships/hyperlink" Target="https://www.ixl.com/math/" TargetMode="External"/><Relationship Id="rId4" Type="http://schemas.openxmlformats.org/officeDocument/2006/relationships/hyperlink" Target="http://www.factmonster.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4000" dirty="0">
                <a:solidFill>
                  <a:srgbClr val="FF0000"/>
                </a:solidFill>
                <a:latin typeface="Lucida Calligraphy" pitchFamily="66" charset="0"/>
              </a:rPr>
              <a:t>My Mission for your Child</a:t>
            </a:r>
          </a:p>
        </p:txBody>
      </p:sp>
      <p:sp>
        <p:nvSpPr>
          <p:cNvPr id="36867" name="Rectangle 3"/>
          <p:cNvSpPr>
            <a:spLocks noGrp="1" noChangeArrowheads="1"/>
          </p:cNvSpPr>
          <p:nvPr>
            <p:ph type="body" idx="1"/>
          </p:nvPr>
        </p:nvSpPr>
        <p:spPr>
          <a:xfrm>
            <a:off x="381000" y="1600200"/>
            <a:ext cx="8153400" cy="4114800"/>
          </a:xfrm>
        </p:spPr>
        <p:txBody>
          <a:bodyPr>
            <a:normAutofit lnSpcReduction="10000"/>
          </a:bodyPr>
          <a:lstStyle/>
          <a:p>
            <a:pPr algn="ctr" eaLnBrk="1" hangingPunct="1">
              <a:lnSpc>
                <a:spcPct val="90000"/>
              </a:lnSpc>
              <a:buFontTx/>
              <a:buNone/>
            </a:pPr>
            <a:r>
              <a:rPr lang="en-US" sz="2400" b="1" dirty="0">
                <a:solidFill>
                  <a:srgbClr val="47358B"/>
                </a:solidFill>
                <a:latin typeface="Lucida Calligraphy" pitchFamily="66" charset="0"/>
              </a:rPr>
              <a:t>Each and Every Day for Each and Every Child. </a:t>
            </a:r>
          </a:p>
          <a:p>
            <a:pPr algn="ctr" eaLnBrk="1" hangingPunct="1">
              <a:lnSpc>
                <a:spcPct val="90000"/>
              </a:lnSpc>
              <a:buFontTx/>
              <a:buNone/>
            </a:pPr>
            <a:endParaRPr lang="en-US" sz="2400" b="1" dirty="0">
              <a:solidFill>
                <a:srgbClr val="47358B"/>
              </a:solidFill>
              <a:latin typeface="Lucida Calligraphy" pitchFamily="66" charset="0"/>
            </a:endParaRPr>
          </a:p>
          <a:p>
            <a:pPr algn="ctr" eaLnBrk="1" hangingPunct="1">
              <a:lnSpc>
                <a:spcPct val="90000"/>
              </a:lnSpc>
              <a:buFontTx/>
              <a:buNone/>
            </a:pPr>
            <a:r>
              <a:rPr lang="en-US" sz="2400" b="1" dirty="0">
                <a:solidFill>
                  <a:srgbClr val="47358B"/>
                </a:solidFill>
                <a:latin typeface="Lucida Calligraphy" pitchFamily="66" charset="0"/>
              </a:rPr>
              <a:t>I will do my best each day to give your child relevant knowledge, the courage to try new things, the curiosity to seek new answers and the ability to be the best they can be. </a:t>
            </a:r>
          </a:p>
          <a:p>
            <a:pPr algn="ctr" eaLnBrk="1" hangingPunct="1">
              <a:lnSpc>
                <a:spcPct val="90000"/>
              </a:lnSpc>
              <a:buFontTx/>
              <a:buNone/>
            </a:pPr>
            <a:endParaRPr lang="en-US" sz="2400" b="1" dirty="0">
              <a:solidFill>
                <a:srgbClr val="47358B"/>
              </a:solidFill>
              <a:latin typeface="Lucida Calligraphy" pitchFamily="66" charset="0"/>
            </a:endParaRPr>
          </a:p>
          <a:p>
            <a:pPr algn="ctr" eaLnBrk="1" hangingPunct="1">
              <a:lnSpc>
                <a:spcPct val="90000"/>
              </a:lnSpc>
              <a:buFontTx/>
              <a:buNone/>
            </a:pPr>
            <a:r>
              <a:rPr lang="en-US" sz="2400" b="1" dirty="0">
                <a:solidFill>
                  <a:srgbClr val="47358B"/>
                </a:solidFill>
                <a:latin typeface="Lucida Calligraphy" pitchFamily="66" charset="0"/>
              </a:rPr>
              <a:t>And I plan for us to have a lot of fun </a:t>
            </a:r>
          </a:p>
          <a:p>
            <a:pPr algn="ctr" eaLnBrk="1" hangingPunct="1">
              <a:lnSpc>
                <a:spcPct val="90000"/>
              </a:lnSpc>
              <a:buFontTx/>
              <a:buNone/>
            </a:pPr>
            <a:r>
              <a:rPr lang="en-US" sz="2400" b="1" dirty="0">
                <a:solidFill>
                  <a:srgbClr val="47358B"/>
                </a:solidFill>
                <a:latin typeface="Lucida Calligraphy" pitchFamily="66" charset="0"/>
              </a:rPr>
              <a:t>in the process!</a:t>
            </a:r>
          </a:p>
          <a:p>
            <a:pPr algn="ctr" eaLnBrk="1" hangingPunct="1">
              <a:lnSpc>
                <a:spcPct val="90000"/>
              </a:lnSpc>
              <a:buFontTx/>
              <a:buNone/>
            </a:pPr>
            <a:endParaRPr lang="en-US" sz="2000" b="1" dirty="0">
              <a:solidFill>
                <a:srgbClr val="47358B"/>
              </a:solidFill>
              <a:latin typeface="Lucida Calligraphy" pitchFamily="66" charset="0"/>
            </a:endParaRPr>
          </a:p>
          <a:p>
            <a:pPr algn="ctr" eaLnBrk="1" hangingPunct="1">
              <a:lnSpc>
                <a:spcPct val="90000"/>
              </a:lnSpc>
              <a:buFontTx/>
              <a:buNone/>
            </a:pPr>
            <a:r>
              <a:rPr lang="en-US" sz="2000" b="1" dirty="0">
                <a:solidFill>
                  <a:srgbClr val="47358B"/>
                </a:solidFill>
                <a:latin typeface="Lucida Calligraphy" pitchFamily="66" charset="0"/>
              </a:rPr>
              <a:t>“</a:t>
            </a:r>
            <a:r>
              <a:rPr lang="en-US" sz="2000" dirty="0">
                <a:solidFill>
                  <a:srgbClr val="47358B"/>
                </a:solidFill>
                <a:latin typeface="Lucida Calligraphy" pitchFamily="66" charset="0"/>
              </a:rPr>
              <a:t>People rarely succeed unless they have fun </a:t>
            </a:r>
          </a:p>
          <a:p>
            <a:pPr algn="ctr" eaLnBrk="1" hangingPunct="1">
              <a:lnSpc>
                <a:spcPct val="90000"/>
              </a:lnSpc>
              <a:buFontTx/>
              <a:buNone/>
            </a:pPr>
            <a:r>
              <a:rPr lang="en-US" sz="2000" dirty="0">
                <a:solidFill>
                  <a:srgbClr val="47358B"/>
                </a:solidFill>
                <a:latin typeface="Lucida Calligraphy" pitchFamily="66" charset="0"/>
              </a:rPr>
              <a:t>in what they are doing".</a:t>
            </a:r>
            <a:r>
              <a:rPr lang="en-US" sz="1600" dirty="0">
                <a:solidFill>
                  <a:srgbClr val="47358B"/>
                </a:solidFill>
                <a:latin typeface="Lucida Calligraphy" pitchFamily="66" charset="0"/>
              </a:rPr>
              <a:t> </a:t>
            </a:r>
            <a:r>
              <a:rPr lang="en-US" sz="1800" dirty="0">
                <a:solidFill>
                  <a:srgbClr val="47358B"/>
                </a:solidFill>
                <a:latin typeface="Lucida Calligraphy" pitchFamily="66" charset="0"/>
              </a:rPr>
              <a:t>~Malcom Forbes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eaLnBrk="1" hangingPunct="1"/>
            <a:r>
              <a:rPr lang="en-US" altLang="en-US" sz="2000" dirty="0"/>
              <a:t>To make the program </a:t>
            </a:r>
            <a:r>
              <a:rPr lang="en-US" altLang="en-US" sz="2000" b="1" dirty="0"/>
              <a:t>supportive</a:t>
            </a:r>
            <a:r>
              <a:rPr lang="en-US" altLang="en-US" sz="2000" dirty="0"/>
              <a:t>, </a:t>
            </a:r>
            <a:r>
              <a:rPr lang="en-US" altLang="en-US" sz="2000" b="1" dirty="0"/>
              <a:t>challenging</a:t>
            </a:r>
            <a:r>
              <a:rPr lang="en-US" altLang="en-US" sz="2000" dirty="0"/>
              <a:t> and </a:t>
            </a:r>
            <a:r>
              <a:rPr lang="en-US" altLang="en-US" sz="2000" b="1" dirty="0"/>
              <a:t>interesting.</a:t>
            </a:r>
          </a:p>
          <a:p>
            <a:pPr eaLnBrk="1" hangingPunct="1"/>
            <a:r>
              <a:rPr lang="en-US" altLang="en-US" sz="2000" dirty="0"/>
              <a:t>For my students to build upon their prior knowledge in mathematics in order </a:t>
            </a:r>
            <a:r>
              <a:rPr lang="en-US" altLang="en-US" sz="2000" b="1" dirty="0"/>
              <a:t>to be prepared for the next mathematics level.</a:t>
            </a:r>
          </a:p>
          <a:p>
            <a:pPr eaLnBrk="1" hangingPunct="1"/>
            <a:r>
              <a:rPr lang="en-US" altLang="en-US" sz="2000" dirty="0"/>
              <a:t>For my students to genuinely </a:t>
            </a:r>
            <a:r>
              <a:rPr lang="en-US" altLang="en-US" sz="2000" b="1" dirty="0"/>
              <a:t>enjoy mathematics </a:t>
            </a:r>
            <a:r>
              <a:rPr lang="en-US" altLang="en-US" sz="2000" dirty="0"/>
              <a:t>and </a:t>
            </a:r>
            <a:r>
              <a:rPr lang="en-US" altLang="en-US" sz="2000" b="1" dirty="0"/>
              <a:t>experience success </a:t>
            </a:r>
            <a:r>
              <a:rPr lang="en-US" altLang="en-US" sz="2000" dirty="0"/>
              <a:t>in it.</a:t>
            </a:r>
          </a:p>
          <a:p>
            <a:pPr eaLnBrk="1" hangingPunct="1"/>
            <a:endParaRPr lang="en-US" altLang="en-US" sz="2000" dirty="0"/>
          </a:p>
          <a:p>
            <a:pPr algn="ctr" eaLnBrk="1" hangingPunct="1">
              <a:buFontTx/>
              <a:buNone/>
            </a:pPr>
            <a:r>
              <a:rPr lang="en-US" altLang="en-US" sz="3600" b="1" u="sng" dirty="0">
                <a:solidFill>
                  <a:schemeClr val="tx2"/>
                </a:solidFill>
              </a:rPr>
              <a:t>Extra Help</a:t>
            </a:r>
          </a:p>
          <a:p>
            <a:pPr eaLnBrk="1" hangingPunct="1"/>
            <a:r>
              <a:rPr lang="en-US" altLang="en-US" sz="2000" dirty="0"/>
              <a:t>I offer </a:t>
            </a:r>
            <a:r>
              <a:rPr lang="en-US" altLang="en-US" sz="2000" b="1" dirty="0"/>
              <a:t>extra help</a:t>
            </a:r>
            <a:r>
              <a:rPr lang="en-US" altLang="en-US" sz="2000" dirty="0"/>
              <a:t> by appointment, usually during lunch.</a:t>
            </a:r>
          </a:p>
          <a:p>
            <a:pPr eaLnBrk="1" hangingPunct="1"/>
            <a:endParaRPr lang="en-US" altLang="en-US" sz="2000" dirty="0"/>
          </a:p>
          <a:p>
            <a:pPr eaLnBrk="1" hangingPunct="1"/>
            <a:r>
              <a:rPr lang="en-US" altLang="en-US" sz="2000" dirty="0"/>
              <a:t>It is the </a:t>
            </a:r>
            <a:r>
              <a:rPr lang="en-US" altLang="en-US" sz="2000" b="1" dirty="0"/>
              <a:t>child’s responsibility</a:t>
            </a:r>
            <a:r>
              <a:rPr lang="en-US" altLang="en-US" sz="2000" dirty="0"/>
              <a:t> to ask for and take advantage of the extra help.</a:t>
            </a:r>
          </a:p>
          <a:p>
            <a:pPr eaLnBrk="1" hangingPunct="1"/>
            <a:endParaRPr lang="en-US" altLang="en-US" sz="2000" dirty="0"/>
          </a:p>
          <a:p>
            <a:pPr algn="ctr" eaLnBrk="1" hangingPunct="1">
              <a:buFontTx/>
              <a:buNone/>
            </a:pPr>
            <a:endParaRPr lang="en-US" altLang="en-US" sz="3600" dirty="0"/>
          </a:p>
          <a:p>
            <a:pPr algn="ctr" eaLnBrk="1" hangingPunct="1">
              <a:buFontTx/>
              <a:buNone/>
            </a:pPr>
            <a:endParaRPr lang="en-US" altLang="en-US" sz="1800" dirty="0"/>
          </a:p>
        </p:txBody>
      </p:sp>
      <p:sp>
        <p:nvSpPr>
          <p:cNvPr id="11266" name="Rectangle 2"/>
          <p:cNvSpPr>
            <a:spLocks noGrp="1" noChangeArrowheads="1"/>
          </p:cNvSpPr>
          <p:nvPr>
            <p:ph type="title"/>
          </p:nvPr>
        </p:nvSpPr>
        <p:spPr>
          <a:xfrm>
            <a:off x="457200" y="238125"/>
            <a:ext cx="7620000" cy="1143000"/>
          </a:xfrm>
        </p:spPr>
        <p:txBody>
          <a:bodyPr>
            <a:normAutofit fontScale="90000"/>
          </a:bodyPr>
          <a:lstStyle/>
          <a:p>
            <a:pPr algn="ctr" eaLnBrk="1" fontAlgn="auto" hangingPunct="1">
              <a:spcAft>
                <a:spcPts val="0"/>
              </a:spcAft>
              <a:defRPr/>
            </a:pPr>
            <a:r>
              <a:rPr lang="en-US" altLang="en-US" sz="4000" u="sng" dirty="0"/>
              <a:t>My Goals</a:t>
            </a:r>
            <a:br>
              <a:rPr lang="en-US" altLang="en-US" sz="4000" u="sng" dirty="0"/>
            </a:br>
            <a:endParaRPr lang="en-US" altLang="en-US" sz="4000" u="sng" dirty="0"/>
          </a:p>
        </p:txBody>
      </p:sp>
      <p:pic>
        <p:nvPicPr>
          <p:cNvPr id="16388" name="Picture 4" descr="MPj0424346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236538"/>
            <a:ext cx="163036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8013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57200" y="2438400"/>
            <a:ext cx="8229600" cy="3687763"/>
          </a:xfrm>
        </p:spPr>
        <p:txBody>
          <a:bodyPr/>
          <a:lstStyle/>
          <a:p>
            <a:pPr eaLnBrk="1" hangingPunct="1">
              <a:buFontTx/>
              <a:buNone/>
            </a:pPr>
            <a:r>
              <a:rPr lang="en-US" altLang="en-US" sz="3600" i="1">
                <a:solidFill>
                  <a:schemeClr val="hlink"/>
                </a:solidFill>
              </a:rPr>
              <a:t> </a:t>
            </a:r>
            <a:endParaRPr lang="en-US" altLang="en-US" sz="3600" i="1"/>
          </a:p>
        </p:txBody>
      </p:sp>
      <p:sp>
        <p:nvSpPr>
          <p:cNvPr id="15362" name="Rectangle 2"/>
          <p:cNvSpPr>
            <a:spLocks noGrp="1" noChangeArrowheads="1"/>
          </p:cNvSpPr>
          <p:nvPr>
            <p:ph type="title"/>
          </p:nvPr>
        </p:nvSpPr>
        <p:spPr/>
        <p:txBody>
          <a:bodyPr>
            <a:normAutofit fontScale="90000"/>
          </a:bodyPr>
          <a:lstStyle/>
          <a:p>
            <a:pPr eaLnBrk="1" hangingPunct="1"/>
            <a:r>
              <a:rPr lang="en-US" altLang="en-US" i="1">
                <a:solidFill>
                  <a:schemeClr val="hlink"/>
                </a:solidFill>
              </a:rPr>
              <a:t> </a:t>
            </a:r>
            <a:r>
              <a:rPr lang="en-US" altLang="en-US" i="1"/>
              <a:t>  </a:t>
            </a:r>
            <a:br>
              <a:rPr lang="en-US" altLang="en-US" i="1"/>
            </a:br>
            <a:endParaRPr lang="en-US" altLang="en-US" i="1"/>
          </a:p>
        </p:txBody>
      </p:sp>
      <p:sp>
        <p:nvSpPr>
          <p:cNvPr id="15364" name="Text Box 5"/>
          <p:cNvSpPr txBox="1">
            <a:spLocks noChangeArrowheads="1"/>
          </p:cNvSpPr>
          <p:nvPr/>
        </p:nvSpPr>
        <p:spPr bwMode="auto">
          <a:xfrm>
            <a:off x="533400" y="533400"/>
            <a:ext cx="838200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a:solidFill>
                  <a:schemeClr val="accent2"/>
                </a:solidFill>
                <a:latin typeface="Broadway" pitchFamily="82" charset="0"/>
              </a:rPr>
              <a:t>Thank you for coming.</a:t>
            </a:r>
          </a:p>
          <a:p>
            <a:pPr algn="ctr" eaLnBrk="1" hangingPunct="1">
              <a:spcBef>
                <a:spcPct val="0"/>
              </a:spcBef>
              <a:buFontTx/>
              <a:buNone/>
            </a:pPr>
            <a:endParaRPr lang="en-US" altLang="en-US">
              <a:solidFill>
                <a:schemeClr val="accent2"/>
              </a:solidFill>
              <a:latin typeface="Broadway" pitchFamily="82" charset="0"/>
            </a:endParaRPr>
          </a:p>
          <a:p>
            <a:pPr algn="ctr" eaLnBrk="1" hangingPunct="1">
              <a:spcBef>
                <a:spcPct val="0"/>
              </a:spcBef>
              <a:buFontTx/>
              <a:buNone/>
            </a:pPr>
            <a:r>
              <a:rPr lang="en-US" altLang="en-US">
                <a:solidFill>
                  <a:schemeClr val="accent2"/>
                </a:solidFill>
                <a:latin typeface="Broadway" pitchFamily="82" charset="0"/>
              </a:rPr>
              <a:t>I’m looking forward to working together this year!</a:t>
            </a:r>
          </a:p>
        </p:txBody>
      </p:sp>
      <p:pic>
        <p:nvPicPr>
          <p:cNvPr id="15365" name="Picture 6" descr="MPj04306300000[1]"/>
          <p:cNvPicPr>
            <a:picLocks noChangeAspect="1" noChangeArrowheads="1"/>
          </p:cNvPicPr>
          <p:nvPr/>
        </p:nvPicPr>
        <p:blipFill>
          <a:blip r:embed="rId2" cstate="print">
            <a:extLst>
              <a:ext uri="{28A0092B-C50C-407E-A947-70E740481C1C}">
                <a14:useLocalDpi xmlns:a14="http://schemas.microsoft.com/office/drawing/2010/main" val="0"/>
              </a:ext>
            </a:extLst>
          </a:blip>
          <a:srcRect l="10527" r="14473" b="18945"/>
          <a:stretch>
            <a:fillRect/>
          </a:stretch>
        </p:blipFill>
        <p:spPr bwMode="auto">
          <a:xfrm>
            <a:off x="2362200" y="2833688"/>
            <a:ext cx="3962400" cy="318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6185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34963" y="762000"/>
            <a:ext cx="8061325" cy="1153887"/>
          </a:xfrm>
        </p:spPr>
        <p:txBody>
          <a:bodyPr>
            <a:normAutofit fontScale="90000"/>
          </a:bodyPr>
          <a:lstStyle/>
          <a:p>
            <a:pPr algn="l" eaLnBrk="1" hangingPunct="1"/>
            <a:r>
              <a:rPr lang="en-US" sz="4800" dirty="0">
                <a:solidFill>
                  <a:schemeClr val="folHlink"/>
                </a:solidFill>
              </a:rPr>
              <a:t>The Heart of my </a:t>
            </a:r>
            <a:br>
              <a:rPr lang="en-US" sz="4800" dirty="0">
                <a:solidFill>
                  <a:schemeClr val="folHlink"/>
                </a:solidFill>
              </a:rPr>
            </a:br>
            <a:r>
              <a:rPr lang="en-US" sz="4800" dirty="0">
                <a:solidFill>
                  <a:schemeClr val="folHlink"/>
                </a:solidFill>
              </a:rPr>
              <a:t>Classroom Rules</a:t>
            </a:r>
          </a:p>
        </p:txBody>
      </p:sp>
      <p:sp>
        <p:nvSpPr>
          <p:cNvPr id="134147" name="Text Box 3"/>
          <p:cNvSpPr txBox="1">
            <a:spLocks noChangeArrowheads="1"/>
          </p:cNvSpPr>
          <p:nvPr/>
        </p:nvSpPr>
        <p:spPr bwMode="auto">
          <a:xfrm>
            <a:off x="174171" y="1915887"/>
            <a:ext cx="8534399" cy="6032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l" eaLnBrk="1" hangingPunct="1">
              <a:spcBef>
                <a:spcPct val="50000"/>
              </a:spcBef>
              <a:buFontTx/>
              <a:buChar char="•"/>
            </a:pPr>
            <a:r>
              <a:rPr lang="en-US" sz="3200" dirty="0">
                <a:latin typeface="Comic Sans MS" pitchFamily="66" charset="0"/>
              </a:rPr>
              <a:t>Be responsible and prepared. (</a:t>
            </a:r>
            <a:r>
              <a:rPr lang="en-US" sz="1600" dirty="0">
                <a:latin typeface="Comic Sans MS" pitchFamily="66" charset="0"/>
              </a:rPr>
              <a:t>Follow Directions.</a:t>
            </a:r>
            <a:r>
              <a:rPr lang="en-US" sz="3200" dirty="0">
                <a:latin typeface="Comic Sans MS" pitchFamily="66" charset="0"/>
              </a:rPr>
              <a:t>)</a:t>
            </a:r>
          </a:p>
          <a:p>
            <a:pPr eaLnBrk="1" hangingPunct="1">
              <a:spcBef>
                <a:spcPct val="50000"/>
              </a:spcBef>
              <a:buFontTx/>
              <a:buChar char="•"/>
            </a:pPr>
            <a:r>
              <a:rPr lang="en-US" sz="3200" dirty="0">
                <a:latin typeface="Comic Sans MS" pitchFamily="66" charset="0"/>
              </a:rPr>
              <a:t>Be respectful to yourself and others.</a:t>
            </a:r>
          </a:p>
          <a:p>
            <a:pPr eaLnBrk="1" hangingPunct="1">
              <a:spcBef>
                <a:spcPct val="50000"/>
              </a:spcBef>
              <a:buFontTx/>
              <a:buChar char="•"/>
            </a:pPr>
            <a:r>
              <a:rPr lang="en-US" sz="3200" dirty="0">
                <a:latin typeface="Comic Sans MS" pitchFamily="66" charset="0"/>
              </a:rPr>
              <a:t>Raise your hand and wait to be called on.</a:t>
            </a:r>
          </a:p>
          <a:p>
            <a:pPr algn="l" eaLnBrk="1" hangingPunct="1">
              <a:spcBef>
                <a:spcPct val="50000"/>
              </a:spcBef>
              <a:buFontTx/>
              <a:buChar char="•"/>
            </a:pPr>
            <a:r>
              <a:rPr lang="en-US" sz="3200" dirty="0">
                <a:latin typeface="Comic Sans MS" pitchFamily="66" charset="0"/>
              </a:rPr>
              <a:t>Don’t be afraid to try.</a:t>
            </a:r>
          </a:p>
          <a:p>
            <a:pPr algn="l" eaLnBrk="1" hangingPunct="1">
              <a:spcBef>
                <a:spcPct val="50000"/>
              </a:spcBef>
              <a:buFontTx/>
              <a:buChar char="•"/>
            </a:pPr>
            <a:r>
              <a:rPr lang="en-US" sz="3200" dirty="0">
                <a:latin typeface="Comic Sans MS" pitchFamily="66" charset="0"/>
              </a:rPr>
              <a:t>Put effort and pride into whatever you do.</a:t>
            </a:r>
          </a:p>
          <a:p>
            <a:pPr lvl="1" eaLnBrk="1" hangingPunct="1">
              <a:spcBef>
                <a:spcPct val="50000"/>
              </a:spcBef>
              <a:buFontTx/>
              <a:buChar char="•"/>
            </a:pPr>
            <a:r>
              <a:rPr lang="en-US" sz="3600" dirty="0">
                <a:latin typeface="Comic Sans MS" pitchFamily="66" charset="0"/>
              </a:rPr>
              <a:t>Don’t panic!   Talk to me.</a:t>
            </a:r>
            <a:endParaRPr lang="en-US" sz="2700" dirty="0">
              <a:latin typeface="Comic Sans MS" pitchFamily="66" charset="0"/>
            </a:endParaRPr>
          </a:p>
          <a:p>
            <a:pPr algn="l" eaLnBrk="1" hangingPunct="1">
              <a:spcBef>
                <a:spcPct val="50000"/>
              </a:spcBef>
              <a:buFontTx/>
              <a:buChar char="•"/>
            </a:pPr>
            <a:endParaRPr lang="en-US" sz="3600" dirty="0">
              <a:latin typeface="Comic Sans MS" pitchFamily="66" charset="0"/>
            </a:endParaRPr>
          </a:p>
          <a:p>
            <a:pPr algn="l" eaLnBrk="1" hangingPunct="1">
              <a:spcBef>
                <a:spcPct val="50000"/>
              </a:spcBef>
            </a:pPr>
            <a:r>
              <a:rPr lang="en-US" sz="3600" dirty="0">
                <a:latin typeface="Comic Sans MS" pitchFamily="66" charset="0"/>
              </a:rPr>
              <a:t>         </a:t>
            </a:r>
          </a:p>
        </p:txBody>
      </p:sp>
      <p:sp>
        <p:nvSpPr>
          <p:cNvPr id="25604" name="Rectangle 5"/>
          <p:cNvSpPr>
            <a:spLocks noChangeArrowheads="1"/>
          </p:cNvSpPr>
          <p:nvPr/>
        </p:nvSpPr>
        <p:spPr bwMode="auto">
          <a:xfrm>
            <a:off x="6996113" y="1"/>
            <a:ext cx="2147887" cy="19812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25605" name="Picture 4" descr="MCj04315510000[1]"/>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364288" y="274638"/>
            <a:ext cx="198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Effect transition="in" filter="dissolve">
                                      <p:cBhvr>
                                        <p:cTn id="7" dur="500"/>
                                        <p:tgtEl>
                                          <p:spTgt spid="134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4147">
                                            <p:txEl>
                                              <p:pRg st="1" end="1"/>
                                            </p:txEl>
                                          </p:spTgt>
                                        </p:tgtEl>
                                        <p:attrNameLst>
                                          <p:attrName>style.visibility</p:attrName>
                                        </p:attrNameLst>
                                      </p:cBhvr>
                                      <p:to>
                                        <p:strVal val="visible"/>
                                      </p:to>
                                    </p:set>
                                    <p:animEffect transition="in" filter="dissolve">
                                      <p:cBhvr>
                                        <p:cTn id="12" dur="500"/>
                                        <p:tgtEl>
                                          <p:spTgt spid="134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4147">
                                            <p:txEl>
                                              <p:pRg st="2" end="2"/>
                                            </p:txEl>
                                          </p:spTgt>
                                        </p:tgtEl>
                                        <p:attrNameLst>
                                          <p:attrName>style.visibility</p:attrName>
                                        </p:attrNameLst>
                                      </p:cBhvr>
                                      <p:to>
                                        <p:strVal val="visible"/>
                                      </p:to>
                                    </p:set>
                                    <p:animEffect transition="in" filter="dissolve">
                                      <p:cBhvr>
                                        <p:cTn id="17" dur="500"/>
                                        <p:tgtEl>
                                          <p:spTgt spid="134147">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34147">
                                            <p:txEl>
                                              <p:pRg st="3" end="3"/>
                                            </p:txEl>
                                          </p:spTgt>
                                        </p:tgtEl>
                                        <p:attrNameLst>
                                          <p:attrName>style.visibility</p:attrName>
                                        </p:attrNameLst>
                                      </p:cBhvr>
                                      <p:to>
                                        <p:strVal val="visible"/>
                                      </p:to>
                                    </p:set>
                                    <p:animEffect transition="in" filter="dissolve">
                                      <p:cBhvr>
                                        <p:cTn id="20" dur="500"/>
                                        <p:tgtEl>
                                          <p:spTgt spid="134147">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34147">
                                            <p:txEl>
                                              <p:pRg st="4" end="4"/>
                                            </p:txEl>
                                          </p:spTgt>
                                        </p:tgtEl>
                                        <p:attrNameLst>
                                          <p:attrName>style.visibility</p:attrName>
                                        </p:attrNameLst>
                                      </p:cBhvr>
                                      <p:to>
                                        <p:strVal val="visible"/>
                                      </p:to>
                                    </p:set>
                                    <p:animEffect transition="in" filter="dissolve">
                                      <p:cBhvr>
                                        <p:cTn id="25" dur="500"/>
                                        <p:tgtEl>
                                          <p:spTgt spid="134147">
                                            <p:txEl>
                                              <p:pRg st="4" end="4"/>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34147">
                                            <p:txEl>
                                              <p:pRg st="5" end="5"/>
                                            </p:txEl>
                                          </p:spTgt>
                                        </p:tgtEl>
                                        <p:attrNameLst>
                                          <p:attrName>style.visibility</p:attrName>
                                        </p:attrNameLst>
                                      </p:cBhvr>
                                      <p:to>
                                        <p:strVal val="visible"/>
                                      </p:to>
                                    </p:set>
                                    <p:animEffect transition="in" filter="dissolve">
                                      <p:cBhvr>
                                        <p:cTn id="28" dur="500"/>
                                        <p:tgtEl>
                                          <p:spTgt spid="134147">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34147">
                                            <p:txEl>
                                              <p:pRg st="7" end="7"/>
                                            </p:txEl>
                                          </p:spTgt>
                                        </p:tgtEl>
                                        <p:attrNameLst>
                                          <p:attrName>style.visibility</p:attrName>
                                        </p:attrNameLst>
                                      </p:cBhvr>
                                      <p:to>
                                        <p:strVal val="visible"/>
                                      </p:to>
                                    </p:set>
                                    <p:animEffect transition="in" filter="dissolve">
                                      <p:cBhvr>
                                        <p:cTn id="33" dur="500"/>
                                        <p:tgtEl>
                                          <p:spTgt spid="134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sz="half" idx="1"/>
          </p:nvPr>
        </p:nvSpPr>
        <p:spPr>
          <a:xfrm>
            <a:off x="304800" y="1219200"/>
            <a:ext cx="4038600" cy="4906963"/>
          </a:xfrm>
        </p:spPr>
        <p:txBody>
          <a:bodyPr>
            <a:normAutofit lnSpcReduction="10000"/>
          </a:bodyPr>
          <a:lstStyle/>
          <a:p>
            <a:pPr eaLnBrk="1" hangingPunct="1">
              <a:lnSpc>
                <a:spcPct val="80000"/>
              </a:lnSpc>
            </a:pPr>
            <a:endParaRPr lang="en-US" altLang="en-US" sz="1800"/>
          </a:p>
          <a:p>
            <a:pPr eaLnBrk="1" hangingPunct="1">
              <a:lnSpc>
                <a:spcPct val="80000"/>
              </a:lnSpc>
            </a:pPr>
            <a:endParaRPr lang="en-US" altLang="en-US" sz="1800"/>
          </a:p>
          <a:p>
            <a:pPr eaLnBrk="1" hangingPunct="1">
              <a:lnSpc>
                <a:spcPct val="80000"/>
              </a:lnSpc>
            </a:pPr>
            <a:r>
              <a:rPr lang="en-US" altLang="en-US" sz="1800"/>
              <a:t>Having a regular time to do homework helps children finish assignments.  The best schedule is one that works for your child and your family.  What works well in one household may not work well in another.  For instance, one child may do homework best in the afternoon, completing homework first or after an hour of play and another may do it best after dinner.  However, don’t let your child leave homework to do just before bedtime.  Remember, children are more likely to complete homework successfully when parents monitor their assignments.</a:t>
            </a:r>
          </a:p>
          <a:p>
            <a:pPr eaLnBrk="1" hangingPunct="1">
              <a:lnSpc>
                <a:spcPct val="80000"/>
              </a:lnSpc>
            </a:pPr>
            <a:endParaRPr lang="en-US" altLang="en-US" sz="1800"/>
          </a:p>
        </p:txBody>
      </p:sp>
      <p:sp>
        <p:nvSpPr>
          <p:cNvPr id="15364" name="Rectangle 4"/>
          <p:cNvSpPr>
            <a:spLocks noGrp="1" noChangeArrowheads="1"/>
          </p:cNvSpPr>
          <p:nvPr>
            <p:ph sz="half" idx="2"/>
          </p:nvPr>
        </p:nvSpPr>
        <p:spPr>
          <a:xfrm>
            <a:off x="4648200" y="1295400"/>
            <a:ext cx="4495800" cy="4953000"/>
          </a:xfrm>
        </p:spPr>
        <p:txBody>
          <a:bodyPr>
            <a:normAutofit lnSpcReduction="10000"/>
          </a:bodyPr>
          <a:lstStyle/>
          <a:p>
            <a:pPr eaLnBrk="1" hangingPunct="1">
              <a:lnSpc>
                <a:spcPct val="80000"/>
              </a:lnSpc>
              <a:buFontTx/>
              <a:buNone/>
            </a:pPr>
            <a:r>
              <a:rPr lang="en-US" altLang="en-US" sz="1800" b="1" i="1"/>
              <a:t>How homework benefits your child…</a:t>
            </a:r>
          </a:p>
          <a:p>
            <a:pPr eaLnBrk="1" hangingPunct="1">
              <a:lnSpc>
                <a:spcPct val="80000"/>
              </a:lnSpc>
              <a:buFontTx/>
              <a:buNone/>
            </a:pPr>
            <a:endParaRPr lang="en-US" altLang="en-US" sz="1800" b="1" i="1"/>
          </a:p>
          <a:p>
            <a:pPr eaLnBrk="1" hangingPunct="1">
              <a:lnSpc>
                <a:spcPct val="80000"/>
              </a:lnSpc>
            </a:pPr>
            <a:r>
              <a:rPr lang="en-US" altLang="en-US" sz="1800"/>
              <a:t>Homework assignments are given to students for a multitude of reasons:</a:t>
            </a:r>
          </a:p>
          <a:p>
            <a:pPr lvl="1" eaLnBrk="1" hangingPunct="1">
              <a:lnSpc>
                <a:spcPct val="80000"/>
              </a:lnSpc>
            </a:pPr>
            <a:r>
              <a:rPr lang="en-US" altLang="en-US" sz="1600"/>
              <a:t>To review and practice what they’ve covered in class;</a:t>
            </a:r>
          </a:p>
          <a:p>
            <a:pPr lvl="1" eaLnBrk="1" hangingPunct="1">
              <a:lnSpc>
                <a:spcPct val="80000"/>
              </a:lnSpc>
            </a:pPr>
            <a:r>
              <a:rPr lang="en-US" altLang="en-US" sz="1600"/>
              <a:t>To get ready for the next day’s class;</a:t>
            </a:r>
          </a:p>
          <a:p>
            <a:pPr lvl="1" eaLnBrk="1" hangingPunct="1">
              <a:lnSpc>
                <a:spcPct val="80000"/>
              </a:lnSpc>
            </a:pPr>
            <a:r>
              <a:rPr lang="en-US" altLang="en-US" sz="1600"/>
              <a:t>To learn to use resources, such as libraries, reference materials and web sites to discover information;</a:t>
            </a:r>
          </a:p>
          <a:p>
            <a:pPr lvl="1" eaLnBrk="1" hangingPunct="1">
              <a:lnSpc>
                <a:spcPct val="80000"/>
              </a:lnSpc>
            </a:pPr>
            <a:r>
              <a:rPr lang="en-US" altLang="en-US" sz="1600"/>
              <a:t>To explore subjects more fully than classroom time permits;</a:t>
            </a:r>
          </a:p>
          <a:p>
            <a:pPr lvl="1" eaLnBrk="1" hangingPunct="1">
              <a:lnSpc>
                <a:spcPct val="80000"/>
              </a:lnSpc>
            </a:pPr>
            <a:r>
              <a:rPr lang="en-US" altLang="en-US" sz="1600"/>
              <a:t>To integrate their learning by applying many different skills to a single task, such as projects and long term assignments.</a:t>
            </a:r>
          </a:p>
          <a:p>
            <a:pPr lvl="1" eaLnBrk="1" hangingPunct="1">
              <a:lnSpc>
                <a:spcPct val="80000"/>
              </a:lnSpc>
            </a:pPr>
            <a:endParaRPr lang="en-US" altLang="en-US" sz="1600"/>
          </a:p>
          <a:p>
            <a:pPr lvl="1" eaLnBrk="1" hangingPunct="1">
              <a:lnSpc>
                <a:spcPct val="80000"/>
              </a:lnSpc>
              <a:buFontTx/>
              <a:buNone/>
            </a:pPr>
            <a:r>
              <a:rPr lang="en-US" altLang="en-US" sz="1600"/>
              <a:t>Homework can also help students develop</a:t>
            </a:r>
          </a:p>
          <a:p>
            <a:pPr lvl="1" eaLnBrk="1" hangingPunct="1">
              <a:lnSpc>
                <a:spcPct val="80000"/>
              </a:lnSpc>
              <a:buFontTx/>
              <a:buNone/>
            </a:pPr>
            <a:r>
              <a:rPr lang="en-US" altLang="en-US" sz="1600"/>
              <a:t>good study habits and positive attitudes.</a:t>
            </a:r>
          </a:p>
          <a:p>
            <a:pPr lvl="1" eaLnBrk="1" hangingPunct="1">
              <a:lnSpc>
                <a:spcPct val="80000"/>
              </a:lnSpc>
              <a:buFontTx/>
              <a:buNone/>
            </a:pPr>
            <a:r>
              <a:rPr lang="en-US" altLang="en-US" sz="1600"/>
              <a:t>It can teach them to become </a:t>
            </a:r>
          </a:p>
          <a:p>
            <a:pPr lvl="1" eaLnBrk="1" hangingPunct="1">
              <a:lnSpc>
                <a:spcPct val="80000"/>
              </a:lnSpc>
              <a:buFontTx/>
              <a:buNone/>
            </a:pPr>
            <a:r>
              <a:rPr lang="en-US" altLang="en-US" sz="1600" b="1"/>
              <a:t>independent learners.</a:t>
            </a:r>
          </a:p>
          <a:p>
            <a:pPr lvl="1" eaLnBrk="1" hangingPunct="1">
              <a:lnSpc>
                <a:spcPct val="80000"/>
              </a:lnSpc>
              <a:buFontTx/>
              <a:buNone/>
            </a:pPr>
            <a:endParaRPr lang="en-US" altLang="en-US" sz="1600" b="1"/>
          </a:p>
        </p:txBody>
      </p:sp>
      <p:sp>
        <p:nvSpPr>
          <p:cNvPr id="15362" name="Rectangle 2"/>
          <p:cNvSpPr>
            <a:spLocks noGrp="1" noChangeArrowheads="1"/>
          </p:cNvSpPr>
          <p:nvPr>
            <p:ph type="title"/>
          </p:nvPr>
        </p:nvSpPr>
        <p:spPr>
          <a:xfrm>
            <a:off x="152400" y="274638"/>
            <a:ext cx="8534400" cy="715962"/>
          </a:xfrm>
        </p:spPr>
        <p:txBody>
          <a:bodyPr>
            <a:normAutofit fontScale="90000"/>
          </a:bodyPr>
          <a:lstStyle/>
          <a:p>
            <a:pPr eaLnBrk="1" hangingPunct="1"/>
            <a:r>
              <a:rPr lang="en-US" altLang="en-US" sz="4000" b="1" u="sng" dirty="0"/>
              <a:t>Encouraging Good Homework Habits</a:t>
            </a:r>
          </a:p>
        </p:txBody>
      </p:sp>
      <p:pic>
        <p:nvPicPr>
          <p:cNvPr id="15365" name="Picture 5" descr="j029912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5334000"/>
            <a:ext cx="110013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3421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33400" y="3733800"/>
            <a:ext cx="8229600" cy="1947672"/>
          </a:xfrm>
        </p:spPr>
        <p:txBody>
          <a:bodyPr/>
          <a:lstStyle/>
          <a:p>
            <a:r>
              <a:rPr lang="en-US" dirty="0">
                <a:solidFill>
                  <a:schemeClr val="tx1"/>
                </a:solidFill>
              </a:rPr>
              <a:t>Open House</a:t>
            </a:r>
          </a:p>
          <a:p>
            <a:r>
              <a:rPr lang="en-US" dirty="0">
                <a:solidFill>
                  <a:schemeClr val="tx1"/>
                </a:solidFill>
              </a:rPr>
              <a:t>September 15, 2016</a:t>
            </a:r>
          </a:p>
        </p:txBody>
      </p:sp>
      <p:sp>
        <p:nvSpPr>
          <p:cNvPr id="2" name="Title 1"/>
          <p:cNvSpPr>
            <a:spLocks noGrp="1"/>
          </p:cNvSpPr>
          <p:nvPr>
            <p:ph type="title"/>
          </p:nvPr>
        </p:nvSpPr>
        <p:spPr>
          <a:xfrm>
            <a:off x="457200" y="0"/>
            <a:ext cx="8229600" cy="3200400"/>
          </a:xfrm>
        </p:spPr>
        <p:txBody>
          <a:bodyPr>
            <a:normAutofit/>
          </a:bodyPr>
          <a:lstStyle/>
          <a:p>
            <a:pPr algn="ctr"/>
            <a:r>
              <a:rPr lang="en-US" b="1" dirty="0"/>
              <a:t>Welcome to Mrs. </a:t>
            </a:r>
            <a:r>
              <a:rPr lang="en-US" b="1" dirty="0" err="1"/>
              <a:t>Bachleda’s</a:t>
            </a:r>
            <a:r>
              <a:rPr lang="en-US" b="1" dirty="0"/>
              <a:t> </a:t>
            </a:r>
            <a:br>
              <a:rPr lang="en-US" b="1" dirty="0"/>
            </a:br>
            <a:r>
              <a:rPr lang="en-US" b="1" dirty="0"/>
              <a:t>6</a:t>
            </a:r>
            <a:r>
              <a:rPr lang="en-US" b="1" baseline="30000" dirty="0"/>
              <a:t>th</a:t>
            </a:r>
            <a:r>
              <a:rPr lang="en-US" b="1" dirty="0"/>
              <a:t> Grade </a:t>
            </a:r>
            <a:br>
              <a:rPr lang="en-US" b="1" dirty="0"/>
            </a:br>
            <a:r>
              <a:rPr lang="en-US" b="1" dirty="0"/>
              <a:t>Transition to Pre-Algebra</a:t>
            </a:r>
            <a:br>
              <a:rPr lang="en-US" b="1" dirty="0"/>
            </a:br>
            <a:r>
              <a:rPr lang="en-US" dirty="0"/>
              <a:t>(TPA)</a:t>
            </a:r>
            <a:endParaRPr lang="en-US" b="1" dirty="0"/>
          </a:p>
        </p:txBody>
      </p:sp>
    </p:spTree>
    <p:extLst>
      <p:ext uri="{BB962C8B-B14F-4D97-AF65-F5344CB8AC3E}">
        <p14:creationId xmlns:p14="http://schemas.microsoft.com/office/powerpoint/2010/main" val="64991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533400" y="1295400"/>
            <a:ext cx="8001000" cy="4830764"/>
          </a:xfrm>
        </p:spPr>
        <p:txBody>
          <a:bodyPr>
            <a:normAutofit/>
          </a:bodyPr>
          <a:lstStyle/>
          <a:p>
            <a:r>
              <a:rPr lang="en-US" altLang="en-US" dirty="0"/>
              <a:t>Proud (and tired </a:t>
            </a:r>
            <a:r>
              <a:rPr lang="en-US" altLang="en-US" dirty="0">
                <a:sym typeface="Wingdings" panose="05000000000000000000" pitchFamily="2" charset="2"/>
              </a:rPr>
              <a:t></a:t>
            </a:r>
            <a:r>
              <a:rPr lang="en-US" altLang="en-US" dirty="0"/>
              <a:t>) mom of 4 teenagers</a:t>
            </a:r>
            <a:r>
              <a:rPr lang="en-US" altLang="en-US" dirty="0" smtClean="0"/>
              <a:t>.</a:t>
            </a:r>
            <a:endParaRPr lang="en-US" dirty="0" smtClean="0"/>
          </a:p>
          <a:p>
            <a:pPr eaLnBrk="1" hangingPunct="1"/>
            <a:r>
              <a:rPr lang="en-US" dirty="0" smtClean="0"/>
              <a:t>SSCU </a:t>
            </a:r>
            <a:r>
              <a:rPr lang="en-US" dirty="0"/>
              <a:t>– Elementary Education</a:t>
            </a:r>
          </a:p>
          <a:p>
            <a:pPr eaLnBrk="1" hangingPunct="1"/>
            <a:r>
              <a:rPr lang="en-US" dirty="0"/>
              <a:t>MA – Special Education</a:t>
            </a:r>
          </a:p>
          <a:p>
            <a:pPr eaLnBrk="1" hangingPunct="1"/>
            <a:r>
              <a:rPr lang="en-US" dirty="0"/>
              <a:t>6</a:t>
            </a:r>
            <a:r>
              <a:rPr lang="en-US" baseline="30000" dirty="0"/>
              <a:t>th</a:t>
            </a:r>
            <a:r>
              <a:rPr lang="en-US" dirty="0"/>
              <a:t> YR – Learning Differences</a:t>
            </a:r>
          </a:p>
          <a:p>
            <a:pPr eaLnBrk="1" hangingPunct="1"/>
            <a:r>
              <a:rPr lang="en-US" dirty="0" smtClean="0"/>
              <a:t>18</a:t>
            </a:r>
            <a:r>
              <a:rPr lang="en-US" baseline="30000" dirty="0" smtClean="0"/>
              <a:t>th</a:t>
            </a:r>
            <a:r>
              <a:rPr lang="en-US" dirty="0" smtClean="0"/>
              <a:t>  </a:t>
            </a:r>
            <a:r>
              <a:rPr lang="en-US" dirty="0"/>
              <a:t>year at TMS</a:t>
            </a:r>
          </a:p>
          <a:p>
            <a:pPr eaLnBrk="1" hangingPunct="1"/>
            <a:r>
              <a:rPr lang="en-US" dirty="0"/>
              <a:t>28</a:t>
            </a:r>
            <a:r>
              <a:rPr lang="en-US" baseline="30000" dirty="0"/>
              <a:t>th</a:t>
            </a:r>
            <a:r>
              <a:rPr lang="en-US" dirty="0"/>
              <a:t> year teaching middle school</a:t>
            </a:r>
          </a:p>
          <a:p>
            <a:pPr eaLnBrk="1" hangingPunct="1"/>
            <a:r>
              <a:rPr lang="en-US" dirty="0"/>
              <a:t>Adjunct professor at UB</a:t>
            </a:r>
          </a:p>
          <a:p>
            <a:pPr eaLnBrk="1" hangingPunct="1"/>
            <a:endParaRPr lang="en-US" dirty="0"/>
          </a:p>
          <a:p>
            <a:pPr eaLnBrk="1" hangingPunct="1"/>
            <a:r>
              <a:rPr lang="en-US" dirty="0"/>
              <a:t>My best teachers have been my own children and my students.</a:t>
            </a:r>
          </a:p>
          <a:p>
            <a:pPr eaLnBrk="1" hangingPunct="1">
              <a:buFontTx/>
              <a:buNone/>
            </a:pPr>
            <a:endParaRPr lang="en-US" dirty="0"/>
          </a:p>
        </p:txBody>
      </p:sp>
      <p:sp>
        <p:nvSpPr>
          <p:cNvPr id="16386" name="Rectangle 2"/>
          <p:cNvSpPr>
            <a:spLocks noGrp="1" noChangeArrowheads="1"/>
          </p:cNvSpPr>
          <p:nvPr>
            <p:ph type="title"/>
          </p:nvPr>
        </p:nvSpPr>
        <p:spPr/>
        <p:txBody>
          <a:bodyPr/>
          <a:lstStyle/>
          <a:p>
            <a:pPr algn="ctr" eaLnBrk="1" hangingPunct="1"/>
            <a:r>
              <a:rPr lang="en-US" b="1" dirty="0" smtClean="0"/>
              <a:t>My </a:t>
            </a:r>
            <a:r>
              <a:rPr lang="en-US" b="1" dirty="0"/>
              <a:t>Background</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fontScale="90000"/>
          </a:bodyPr>
          <a:lstStyle/>
          <a:p>
            <a:pPr algn="ctr" eaLnBrk="1" hangingPunct="1"/>
            <a:r>
              <a:rPr lang="en-US" altLang="en-US" sz="4000" b="1" u="sng" dirty="0" smtClean="0"/>
              <a:t>*6</a:t>
            </a:r>
            <a:r>
              <a:rPr lang="en-US" altLang="en-US" sz="4000" b="1" u="sng" baseline="30000" dirty="0" smtClean="0"/>
              <a:t>th</a:t>
            </a:r>
            <a:r>
              <a:rPr lang="en-US" altLang="en-US" sz="4000" b="1" u="sng" dirty="0" smtClean="0"/>
              <a:t> </a:t>
            </a:r>
            <a:r>
              <a:rPr lang="en-US" altLang="en-US" sz="4000" b="1" u="sng" dirty="0"/>
              <a:t>Grade Transition to </a:t>
            </a:r>
            <a:r>
              <a:rPr lang="en-US" altLang="en-US" sz="4000" b="1" u="sng" dirty="0" smtClean="0"/>
              <a:t/>
            </a:r>
            <a:br>
              <a:rPr lang="en-US" altLang="en-US" sz="4000" b="1" u="sng" dirty="0" smtClean="0"/>
            </a:br>
            <a:r>
              <a:rPr lang="en-US" altLang="en-US" sz="4000" b="1" u="sng" dirty="0" smtClean="0"/>
              <a:t>Pre-Algebra  </a:t>
            </a:r>
            <a:r>
              <a:rPr lang="en-US" altLang="en-US" sz="4000" b="1" u="sng" dirty="0"/>
              <a:t>Math </a:t>
            </a:r>
            <a:r>
              <a:rPr lang="en-US" altLang="en-US" sz="4000" b="1" u="sng" dirty="0" smtClean="0"/>
              <a:t>Program*</a:t>
            </a:r>
            <a:endParaRPr lang="en-US" altLang="en-US" sz="4000" b="1" u="sng" dirty="0"/>
          </a:p>
        </p:txBody>
      </p:sp>
      <p:sp>
        <p:nvSpPr>
          <p:cNvPr id="2051" name="Rectangle 3"/>
          <p:cNvSpPr>
            <a:spLocks noChangeArrowheads="1"/>
          </p:cNvSpPr>
          <p:nvPr/>
        </p:nvSpPr>
        <p:spPr bwMode="auto">
          <a:xfrm>
            <a:off x="457200" y="1052984"/>
            <a:ext cx="845820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dirty="0"/>
              <a:t> </a:t>
            </a:r>
            <a:endParaRPr lang="en-US" altLang="en-US" sz="2000" dirty="0"/>
          </a:p>
          <a:p>
            <a:pPr eaLnBrk="1" hangingPunct="1">
              <a:spcBef>
                <a:spcPct val="0"/>
              </a:spcBef>
              <a:buFontTx/>
              <a:buNone/>
            </a:pPr>
            <a:endParaRPr lang="en-US" altLang="en-US" sz="2000" dirty="0"/>
          </a:p>
          <a:p>
            <a:pPr eaLnBrk="1" hangingPunct="1">
              <a:spcBef>
                <a:spcPct val="0"/>
              </a:spcBef>
              <a:buFontTx/>
              <a:buNone/>
            </a:pPr>
            <a:r>
              <a:rPr lang="en-US" altLang="en-US" sz="2000" dirty="0"/>
              <a:t>-</a:t>
            </a:r>
            <a:r>
              <a:rPr lang="en-US" altLang="en-US" sz="2400" dirty="0"/>
              <a:t>The program is aligned to the Common Core State Standards and will be </a:t>
            </a:r>
            <a:r>
              <a:rPr lang="en-US" altLang="en-US" sz="2400" b="1" dirty="0"/>
              <a:t>challenging </a:t>
            </a:r>
            <a:r>
              <a:rPr lang="en-US" altLang="en-US" sz="2400" dirty="0"/>
              <a:t>and </a:t>
            </a:r>
            <a:r>
              <a:rPr lang="en-US" altLang="en-US" sz="2400" b="1" dirty="0"/>
              <a:t>interesting </a:t>
            </a:r>
            <a:r>
              <a:rPr lang="en-US" altLang="en-US" sz="2400" dirty="0"/>
              <a:t>as long as students learn to </a:t>
            </a:r>
            <a:r>
              <a:rPr lang="en-US" altLang="en-US" sz="2400" b="1" dirty="0"/>
              <a:t>pursue the opportunities offered.</a:t>
            </a:r>
          </a:p>
          <a:p>
            <a:pPr eaLnBrk="1" hangingPunct="1">
              <a:spcBef>
                <a:spcPct val="0"/>
              </a:spcBef>
              <a:buFontTx/>
              <a:buNone/>
            </a:pPr>
            <a:endParaRPr lang="en-US" altLang="en-US" sz="2400" dirty="0"/>
          </a:p>
          <a:p>
            <a:pPr eaLnBrk="1" hangingPunct="1">
              <a:spcBef>
                <a:spcPct val="0"/>
              </a:spcBef>
              <a:buFontTx/>
              <a:buNone/>
            </a:pPr>
            <a:r>
              <a:rPr lang="en-US" altLang="en-US" sz="2400" dirty="0"/>
              <a:t>-Appropriate placement is key.</a:t>
            </a:r>
          </a:p>
          <a:p>
            <a:pPr eaLnBrk="1" hangingPunct="1">
              <a:spcBef>
                <a:spcPct val="0"/>
              </a:spcBef>
              <a:buFontTx/>
              <a:buNone/>
            </a:pPr>
            <a:endParaRPr lang="en-US" altLang="en-US" sz="2400" dirty="0"/>
          </a:p>
          <a:p>
            <a:pPr eaLnBrk="1" hangingPunct="1">
              <a:spcBef>
                <a:spcPct val="0"/>
              </a:spcBef>
              <a:buFontTx/>
              <a:buNone/>
            </a:pPr>
            <a:r>
              <a:rPr lang="en-US" altLang="en-US" sz="2400" dirty="0"/>
              <a:t>-Each student is expected to reach upward mathematically, but have </a:t>
            </a:r>
            <a:r>
              <a:rPr lang="en-US" altLang="en-US" sz="2400" b="1" dirty="0"/>
              <a:t>success within his/her grasp.</a:t>
            </a:r>
          </a:p>
          <a:p>
            <a:pPr eaLnBrk="1" hangingPunct="1">
              <a:spcBef>
                <a:spcPct val="0"/>
              </a:spcBef>
              <a:buFontTx/>
              <a:buNone/>
            </a:pPr>
            <a:endParaRPr lang="en-US" altLang="en-US" sz="2400" dirty="0"/>
          </a:p>
          <a:p>
            <a:pPr eaLnBrk="1" hangingPunct="1">
              <a:spcBef>
                <a:spcPct val="0"/>
              </a:spcBef>
              <a:buFontTx/>
              <a:buNone/>
            </a:pPr>
            <a:r>
              <a:rPr lang="en-US" altLang="en-US" sz="2400" dirty="0"/>
              <a:t>-This math course is </a:t>
            </a:r>
            <a:r>
              <a:rPr lang="en-US" altLang="en-US" sz="2400" b="1" dirty="0"/>
              <a:t>fast paced </a:t>
            </a:r>
            <a:r>
              <a:rPr lang="en-US" altLang="en-US" sz="2400" dirty="0"/>
              <a:t>and will firmly establish a general foundation for pre-algebra and future mathematics.  </a:t>
            </a:r>
          </a:p>
          <a:p>
            <a:pPr eaLnBrk="1" hangingPunct="1">
              <a:spcBef>
                <a:spcPct val="0"/>
              </a:spcBef>
              <a:buFontTx/>
              <a:buNone/>
            </a:pPr>
            <a:endParaRPr lang="en-US" altLang="en-US" sz="2400" dirty="0"/>
          </a:p>
          <a:p>
            <a:pPr eaLnBrk="1" hangingPunct="1">
              <a:spcBef>
                <a:spcPct val="0"/>
              </a:spcBef>
              <a:buFontTx/>
              <a:buNone/>
            </a:pPr>
            <a:endParaRPr lang="en-US" altLang="en-US" sz="1800" dirty="0"/>
          </a:p>
        </p:txBody>
      </p:sp>
    </p:spTree>
    <p:extLst>
      <p:ext uri="{BB962C8B-B14F-4D97-AF65-F5344CB8AC3E}">
        <p14:creationId xmlns:p14="http://schemas.microsoft.com/office/powerpoint/2010/main" val="623448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304800" y="1447800"/>
            <a:ext cx="8305800" cy="4648200"/>
          </a:xfrm>
        </p:spPr>
        <p:txBody>
          <a:bodyPr/>
          <a:lstStyle/>
          <a:p>
            <a:r>
              <a:rPr lang="en-US" altLang="en-US" sz="2400" u="sng" dirty="0">
                <a:hlinkClick r:id="" action="ppaction://hlinkfile"/>
              </a:rPr>
              <a:t>Unit 1</a:t>
            </a:r>
            <a:r>
              <a:rPr lang="en-US" altLang="en-US" sz="2400" dirty="0"/>
              <a:t> – Operating with Positive Rational Numbers </a:t>
            </a:r>
          </a:p>
          <a:p>
            <a:r>
              <a:rPr lang="en-US" altLang="en-US" sz="2400" u="sng" dirty="0">
                <a:hlinkClick r:id="" action="ppaction://hlinkfile"/>
              </a:rPr>
              <a:t>Unit 2</a:t>
            </a:r>
            <a:r>
              <a:rPr lang="en-US" altLang="en-US" sz="2400" dirty="0"/>
              <a:t> – Using Expressions and Equations </a:t>
            </a:r>
          </a:p>
          <a:p>
            <a:r>
              <a:rPr lang="en-US" altLang="en-US" sz="2400" u="sng" dirty="0">
                <a:hlinkClick r:id="" action="ppaction://hlinkfile"/>
              </a:rPr>
              <a:t>Unit 3</a:t>
            </a:r>
            <a:r>
              <a:rPr lang="en-US" altLang="en-US" sz="2400" dirty="0"/>
              <a:t> – Applications of Geometry </a:t>
            </a:r>
          </a:p>
          <a:p>
            <a:r>
              <a:rPr lang="en-US" altLang="en-US" sz="2400" u="sng" dirty="0">
                <a:hlinkClick r:id="" action="ppaction://hlinkfile"/>
              </a:rPr>
              <a:t>Unit 4</a:t>
            </a:r>
            <a:r>
              <a:rPr lang="en-US" altLang="en-US" sz="2400" dirty="0"/>
              <a:t> – Ratios and Rates </a:t>
            </a:r>
          </a:p>
          <a:p>
            <a:r>
              <a:rPr lang="en-US" altLang="en-US" sz="2400" u="sng" dirty="0">
                <a:hlinkClick r:id="" action="ppaction://hlinkfile"/>
              </a:rPr>
              <a:t>Unit 5</a:t>
            </a:r>
            <a:r>
              <a:rPr lang="en-US" altLang="en-US" sz="2400" dirty="0"/>
              <a:t> – Understanding Positive and Negative 			Numbers </a:t>
            </a:r>
          </a:p>
          <a:p>
            <a:r>
              <a:rPr lang="en-US" altLang="en-US" sz="2400" u="sng" dirty="0">
                <a:hlinkClick r:id="" action="ppaction://hlinkfile"/>
              </a:rPr>
              <a:t>Unit 6</a:t>
            </a:r>
            <a:r>
              <a:rPr lang="en-US" altLang="en-US" sz="2400" dirty="0"/>
              <a:t> – Algebraic Reasoning</a:t>
            </a:r>
          </a:p>
          <a:p>
            <a:r>
              <a:rPr lang="en-US" altLang="en-US" sz="2400" u="sng" dirty="0">
                <a:hlinkClick r:id="" action="ppaction://hlinkfile"/>
              </a:rPr>
              <a:t>Unit 7</a:t>
            </a:r>
            <a:r>
              <a:rPr lang="en-US" altLang="en-US" sz="2400" dirty="0"/>
              <a:t> – Statistics and Distributions</a:t>
            </a:r>
          </a:p>
          <a:p>
            <a:r>
              <a:rPr lang="en-US" altLang="en-US" sz="2400" u="sng" dirty="0">
                <a:hlinkClick r:id="" action="ppaction://hlinkfile"/>
              </a:rPr>
              <a:t>Unit 8</a:t>
            </a:r>
            <a:r>
              <a:rPr lang="en-US" altLang="en-US" sz="2400" dirty="0"/>
              <a:t> – Operating with Rational Numbers</a:t>
            </a:r>
          </a:p>
          <a:p>
            <a:r>
              <a:rPr lang="en-US" altLang="en-US" sz="2400" u="sng" dirty="0">
                <a:hlinkClick r:id="" action="ppaction://hlinkfile"/>
              </a:rPr>
              <a:t>Unit 9</a:t>
            </a:r>
            <a:r>
              <a:rPr lang="en-US" altLang="en-US" sz="2400" dirty="0"/>
              <a:t> – Proportional </a:t>
            </a:r>
            <a:r>
              <a:rPr lang="en-US" altLang="en-US" sz="2400" dirty="0" smtClean="0"/>
              <a:t>Relationships</a:t>
            </a:r>
          </a:p>
          <a:p>
            <a:pPr lvl="1"/>
            <a:r>
              <a:rPr lang="en-US" altLang="en-US" sz="2000" dirty="0" smtClean="0">
                <a:solidFill>
                  <a:srgbClr val="FF0000"/>
                </a:solidFill>
              </a:rPr>
              <a:t>Want more details? </a:t>
            </a:r>
            <a:r>
              <a:rPr lang="en-US" altLang="en-US" sz="2000" dirty="0" smtClean="0"/>
              <a:t>Pick up a hand-out on your way out.</a:t>
            </a:r>
            <a:endParaRPr lang="en-US" altLang="en-US" sz="2000" dirty="0"/>
          </a:p>
        </p:txBody>
      </p:sp>
      <p:sp>
        <p:nvSpPr>
          <p:cNvPr id="5122" name="Title 1"/>
          <p:cNvSpPr>
            <a:spLocks noGrp="1"/>
          </p:cNvSpPr>
          <p:nvPr>
            <p:ph type="title"/>
          </p:nvPr>
        </p:nvSpPr>
        <p:spPr/>
        <p:txBody>
          <a:bodyPr>
            <a:normAutofit fontScale="90000"/>
          </a:bodyPr>
          <a:lstStyle/>
          <a:p>
            <a:pPr algn="ctr"/>
            <a:r>
              <a:rPr lang="en-US" altLang="en-US" b="1" u="sng" dirty="0"/>
              <a:t>Units of Study for Transition to Pre-Algebra (TPA)</a:t>
            </a:r>
          </a:p>
        </p:txBody>
      </p:sp>
    </p:spTree>
    <p:extLst>
      <p:ext uri="{BB962C8B-B14F-4D97-AF65-F5344CB8AC3E}">
        <p14:creationId xmlns:p14="http://schemas.microsoft.com/office/powerpoint/2010/main" val="990061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152400" y="838200"/>
            <a:ext cx="8763000" cy="6019800"/>
          </a:xfrm>
        </p:spPr>
        <p:txBody>
          <a:bodyPr/>
          <a:lstStyle/>
          <a:p>
            <a:pPr eaLnBrk="1" hangingPunct="1">
              <a:lnSpc>
                <a:spcPct val="80000"/>
              </a:lnSpc>
              <a:defRPr/>
            </a:pPr>
            <a:endParaRPr lang="en-US" altLang="en-US" sz="1800" dirty="0"/>
          </a:p>
          <a:p>
            <a:pPr>
              <a:lnSpc>
                <a:spcPct val="80000"/>
              </a:lnSpc>
              <a:defRPr/>
            </a:pPr>
            <a:r>
              <a:rPr lang="en-US" altLang="en-US" sz="2000" dirty="0">
                <a:solidFill>
                  <a:srgbClr val="FF0000"/>
                </a:solidFill>
              </a:rPr>
              <a:t>The student must step up!    The teacher must support!</a:t>
            </a:r>
            <a:r>
              <a:rPr lang="en-US" altLang="en-US" sz="1800" dirty="0">
                <a:solidFill>
                  <a:srgbClr val="FF0000"/>
                </a:solidFill>
              </a:rPr>
              <a:t/>
            </a:r>
            <a:br>
              <a:rPr lang="en-US" altLang="en-US" sz="1800" dirty="0">
                <a:solidFill>
                  <a:srgbClr val="FF0000"/>
                </a:solidFill>
              </a:rPr>
            </a:br>
            <a:endParaRPr lang="en-US" altLang="en-US" sz="1800" dirty="0"/>
          </a:p>
          <a:p>
            <a:pPr eaLnBrk="1" hangingPunct="1">
              <a:lnSpc>
                <a:spcPct val="80000"/>
              </a:lnSpc>
              <a:defRPr/>
            </a:pPr>
            <a:endParaRPr lang="en-US" altLang="en-US" sz="2000" dirty="0"/>
          </a:p>
          <a:p>
            <a:pPr eaLnBrk="1" hangingPunct="1">
              <a:lnSpc>
                <a:spcPct val="80000"/>
              </a:lnSpc>
              <a:defRPr/>
            </a:pPr>
            <a:r>
              <a:rPr lang="en-US" altLang="en-US" sz="2000" dirty="0"/>
              <a:t>Encourage students to </a:t>
            </a:r>
            <a:r>
              <a:rPr lang="en-US" altLang="en-US" sz="2000" b="1" dirty="0"/>
              <a:t>ask questions in class, independently use their resources</a:t>
            </a:r>
            <a:r>
              <a:rPr lang="en-US" altLang="en-US" sz="2000" dirty="0"/>
              <a:t> &amp; </a:t>
            </a:r>
            <a:r>
              <a:rPr lang="en-US" altLang="en-US" sz="2000" b="1" dirty="0"/>
              <a:t>seek extra help</a:t>
            </a:r>
            <a:r>
              <a:rPr lang="en-US" altLang="en-US" sz="2000" dirty="0"/>
              <a:t>.</a:t>
            </a:r>
          </a:p>
          <a:p>
            <a:pPr eaLnBrk="1" hangingPunct="1">
              <a:lnSpc>
                <a:spcPct val="80000"/>
              </a:lnSpc>
              <a:defRPr/>
            </a:pPr>
            <a:endParaRPr lang="en-US" altLang="en-US" sz="2000" dirty="0"/>
          </a:p>
          <a:p>
            <a:pPr eaLnBrk="1" hangingPunct="1">
              <a:lnSpc>
                <a:spcPct val="80000"/>
              </a:lnSpc>
              <a:defRPr/>
            </a:pPr>
            <a:r>
              <a:rPr lang="en-US" altLang="en-US" sz="2000" dirty="0"/>
              <a:t>Give credit for </a:t>
            </a:r>
            <a:r>
              <a:rPr lang="en-US" altLang="en-US" sz="2000" b="1" dirty="0"/>
              <a:t>every attempt </a:t>
            </a:r>
            <a:r>
              <a:rPr lang="en-US" altLang="en-US" sz="2000" dirty="0"/>
              <a:t>to complete assignments where </a:t>
            </a:r>
            <a:r>
              <a:rPr lang="en-US" altLang="en-US" sz="2000" b="1" dirty="0"/>
              <a:t>work is shown. </a:t>
            </a:r>
          </a:p>
          <a:p>
            <a:pPr eaLnBrk="1" hangingPunct="1">
              <a:lnSpc>
                <a:spcPct val="80000"/>
              </a:lnSpc>
              <a:defRPr/>
            </a:pPr>
            <a:endParaRPr lang="en-US" altLang="en-US" sz="2000" b="1" dirty="0"/>
          </a:p>
          <a:p>
            <a:pPr eaLnBrk="1" hangingPunct="1">
              <a:lnSpc>
                <a:spcPct val="80000"/>
              </a:lnSpc>
              <a:defRPr/>
            </a:pPr>
            <a:r>
              <a:rPr lang="en-US" altLang="en-US" sz="2000" dirty="0"/>
              <a:t>Guide students to be more </a:t>
            </a:r>
            <a:r>
              <a:rPr lang="en-US" altLang="en-US" sz="2000" b="1" dirty="0"/>
              <a:t>independent learners who use their resources to recall, understand and practice.</a:t>
            </a:r>
          </a:p>
          <a:p>
            <a:pPr lvl="1">
              <a:lnSpc>
                <a:spcPct val="80000"/>
              </a:lnSpc>
              <a:buNone/>
              <a:defRPr/>
            </a:pPr>
            <a:r>
              <a:rPr lang="en-US" altLang="en-US" sz="2000" i="1" dirty="0"/>
              <a:t> </a:t>
            </a:r>
            <a:endParaRPr lang="en-US" altLang="en-US" sz="2000" dirty="0"/>
          </a:p>
          <a:p>
            <a:pPr marL="114300" indent="0" eaLnBrk="1" hangingPunct="1">
              <a:lnSpc>
                <a:spcPct val="80000"/>
              </a:lnSpc>
              <a:buFont typeface="Arial" charset="0"/>
              <a:buNone/>
              <a:defRPr/>
            </a:pPr>
            <a:r>
              <a:rPr lang="en-US" altLang="en-US" sz="2000" b="1" i="1" dirty="0"/>
              <a:t>     </a:t>
            </a:r>
            <a:r>
              <a:rPr lang="en-US" altLang="en-US" sz="2000" i="1" dirty="0"/>
              <a:t> We are learning through exploration and from our mistakes.</a:t>
            </a:r>
            <a:r>
              <a:rPr lang="en-US" altLang="en-US" sz="2000" dirty="0"/>
              <a:t> </a:t>
            </a:r>
            <a:endParaRPr lang="en-US" altLang="en-US" sz="2000" b="1" dirty="0"/>
          </a:p>
          <a:p>
            <a:pPr eaLnBrk="1" hangingPunct="1">
              <a:lnSpc>
                <a:spcPct val="80000"/>
              </a:lnSpc>
              <a:buFontTx/>
              <a:buNone/>
              <a:defRPr/>
            </a:pPr>
            <a:endParaRPr lang="en-US" altLang="en-US" sz="2000" dirty="0"/>
          </a:p>
          <a:p>
            <a:pPr eaLnBrk="1" hangingPunct="1">
              <a:lnSpc>
                <a:spcPct val="80000"/>
              </a:lnSpc>
              <a:defRPr/>
            </a:pPr>
            <a:r>
              <a:rPr lang="en-US" altLang="en-US" sz="2000" dirty="0"/>
              <a:t>Many </a:t>
            </a:r>
            <a:r>
              <a:rPr lang="en-US" altLang="en-US" sz="2000" b="1" dirty="0"/>
              <a:t>enrichment activities</a:t>
            </a:r>
            <a:r>
              <a:rPr lang="en-US" altLang="en-US" sz="2000" dirty="0"/>
              <a:t> will be offered to be sure the program is challenging.    </a:t>
            </a:r>
            <a:r>
              <a:rPr lang="en-US" altLang="en-US" sz="2000" b="1" dirty="0"/>
              <a:t>Encourage your child </a:t>
            </a:r>
            <a:r>
              <a:rPr lang="en-US" altLang="en-US" sz="2000" dirty="0"/>
              <a:t>to take advantage of them. </a:t>
            </a:r>
            <a:r>
              <a:rPr lang="en-US" altLang="en-US" sz="2000" b="1" dirty="0"/>
              <a:t>				 </a:t>
            </a:r>
          </a:p>
          <a:p>
            <a:pPr lvl="8">
              <a:lnSpc>
                <a:spcPct val="80000"/>
              </a:lnSpc>
              <a:defRPr/>
            </a:pPr>
            <a:endParaRPr lang="en-US" altLang="en-US" sz="900" b="1" dirty="0"/>
          </a:p>
        </p:txBody>
      </p:sp>
      <p:sp>
        <p:nvSpPr>
          <p:cNvPr id="12290" name="Rectangle 2"/>
          <p:cNvSpPr>
            <a:spLocks noGrp="1" noChangeArrowheads="1"/>
          </p:cNvSpPr>
          <p:nvPr>
            <p:ph type="title"/>
          </p:nvPr>
        </p:nvSpPr>
        <p:spPr>
          <a:xfrm>
            <a:off x="457200" y="274638"/>
            <a:ext cx="7543800" cy="792162"/>
          </a:xfrm>
        </p:spPr>
        <p:txBody>
          <a:bodyPr/>
          <a:lstStyle/>
          <a:p>
            <a:pPr algn="ctr" eaLnBrk="1" fontAlgn="auto" hangingPunct="1">
              <a:spcAft>
                <a:spcPts val="0"/>
              </a:spcAft>
              <a:defRPr/>
            </a:pPr>
            <a:r>
              <a:rPr lang="en-US" altLang="en-US" b="1" u="sng" dirty="0" smtClean="0">
                <a:solidFill>
                  <a:schemeClr val="accent1"/>
                </a:solidFill>
              </a:rPr>
              <a:t>*Work Philosophy*</a:t>
            </a:r>
            <a:endParaRPr lang="en-US" altLang="en-US" b="1" u="sng" dirty="0">
              <a:solidFill>
                <a:schemeClr val="accent1"/>
              </a:solidFill>
            </a:endParaRPr>
          </a:p>
        </p:txBody>
      </p:sp>
      <p:pic>
        <p:nvPicPr>
          <p:cNvPr id="10244" name="Picture 4" descr="MPj0400979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381000"/>
            <a:ext cx="1087438"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8597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762000"/>
            <a:ext cx="8229600" cy="1371600"/>
          </a:xfrm>
        </p:spPr>
        <p:txBody>
          <a:bodyPr>
            <a:normAutofit fontScale="90000"/>
          </a:bodyPr>
          <a:lstStyle/>
          <a:p>
            <a:pPr eaLnBrk="1" fontAlgn="auto" hangingPunct="1">
              <a:spcAft>
                <a:spcPts val="0"/>
              </a:spcAft>
              <a:defRPr/>
            </a:pPr>
            <a:r>
              <a:rPr lang="en-US" sz="4000" dirty="0">
                <a:solidFill>
                  <a:schemeClr val="folHlink"/>
                </a:solidFill>
              </a:rPr>
              <a:t>Student  vs. Parent Responsibilities</a:t>
            </a:r>
            <a:br>
              <a:rPr lang="en-US" sz="4000" dirty="0">
                <a:solidFill>
                  <a:schemeClr val="folHlink"/>
                </a:solidFill>
              </a:rPr>
            </a:br>
            <a:r>
              <a:rPr lang="en-US" sz="4000" u="sng" dirty="0">
                <a:solidFill>
                  <a:schemeClr val="folHlink"/>
                </a:solidFill>
              </a:rPr>
              <a:t> </a:t>
            </a:r>
            <a:r>
              <a:rPr lang="en-US" sz="6000" u="sng" dirty="0">
                <a:solidFill>
                  <a:schemeClr val="folHlink"/>
                </a:solidFill>
              </a:rPr>
              <a:t/>
            </a:r>
            <a:br>
              <a:rPr lang="en-US" sz="6000" u="sng" dirty="0">
                <a:solidFill>
                  <a:schemeClr val="folHlink"/>
                </a:solidFill>
              </a:rPr>
            </a:br>
            <a:endParaRPr lang="en-US" sz="6000" dirty="0"/>
          </a:p>
        </p:txBody>
      </p:sp>
      <p:sp>
        <p:nvSpPr>
          <p:cNvPr id="138243" name="Text Box 3"/>
          <p:cNvSpPr txBox="1">
            <a:spLocks noChangeArrowheads="1"/>
          </p:cNvSpPr>
          <p:nvPr/>
        </p:nvSpPr>
        <p:spPr bwMode="auto">
          <a:xfrm>
            <a:off x="381000" y="744415"/>
            <a:ext cx="8229600" cy="7032694"/>
          </a:xfrm>
          <a:prstGeom prst="rect">
            <a:avLst/>
          </a:prstGeom>
          <a:noFill/>
          <a:ln>
            <a:noFill/>
          </a:ln>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hangingPunct="1">
              <a:spcBef>
                <a:spcPct val="50000"/>
              </a:spcBef>
              <a:defRPr/>
            </a:pPr>
            <a:endParaRPr lang="en-US" sz="2800" dirty="0">
              <a:latin typeface="Comic Sans MS" pitchFamily="66" charset="0"/>
            </a:endParaRPr>
          </a:p>
          <a:p>
            <a:pPr eaLnBrk="1" hangingPunct="1">
              <a:spcBef>
                <a:spcPct val="50000"/>
              </a:spcBef>
              <a:buFontTx/>
              <a:buChar char="•"/>
              <a:defRPr/>
            </a:pPr>
            <a:r>
              <a:rPr lang="en-US" sz="2800" dirty="0">
                <a:latin typeface="Comic Sans MS" pitchFamily="66" charset="0"/>
              </a:rPr>
              <a:t>Establish a quiet HW location/routine. </a:t>
            </a:r>
          </a:p>
          <a:p>
            <a:pPr lvl="1" eaLnBrk="1" hangingPunct="1">
              <a:spcBef>
                <a:spcPct val="50000"/>
              </a:spcBef>
              <a:buFontTx/>
              <a:buChar char="•"/>
              <a:defRPr/>
            </a:pPr>
            <a:r>
              <a:rPr lang="en-US" sz="2800" b="1" dirty="0">
                <a:latin typeface="Comic Sans MS" pitchFamily="66" charset="0"/>
              </a:rPr>
              <a:t>2 ½  hours per week </a:t>
            </a:r>
          </a:p>
          <a:p>
            <a:pPr eaLnBrk="1" hangingPunct="1">
              <a:spcBef>
                <a:spcPct val="50000"/>
              </a:spcBef>
              <a:buFontTx/>
              <a:buChar char="•"/>
              <a:defRPr/>
            </a:pPr>
            <a:r>
              <a:rPr lang="en-US" sz="2800" dirty="0">
                <a:latin typeface="Comic Sans MS" pitchFamily="66" charset="0"/>
              </a:rPr>
              <a:t>Support and guide your child with HW- 	</a:t>
            </a:r>
            <a:r>
              <a:rPr lang="en-US" sz="2800" b="1" dirty="0">
                <a:latin typeface="Comic Sans MS" pitchFamily="66" charset="0"/>
              </a:rPr>
              <a:t>don’t do it for him or her. </a:t>
            </a:r>
          </a:p>
          <a:p>
            <a:pPr eaLnBrk="1" hangingPunct="1">
              <a:spcBef>
                <a:spcPct val="50000"/>
              </a:spcBef>
              <a:buFontTx/>
              <a:buChar char="•"/>
              <a:defRPr/>
            </a:pPr>
            <a:r>
              <a:rPr lang="en-US" sz="2800" dirty="0">
                <a:latin typeface="Comic Sans MS" pitchFamily="66" charset="0"/>
              </a:rPr>
              <a:t>Encourage the use of </a:t>
            </a:r>
            <a:r>
              <a:rPr lang="en-US" sz="2800" b="1" dirty="0">
                <a:latin typeface="Comic Sans MS" pitchFamily="66" charset="0"/>
              </a:rPr>
              <a:t>class notes, online   	textbook and resources </a:t>
            </a:r>
            <a:r>
              <a:rPr lang="en-US" altLang="en-US" sz="2800" b="1" dirty="0">
                <a:latin typeface="Comic Sans MS" pitchFamily="66" charset="0"/>
              </a:rPr>
              <a:t>to recall and 	practice</a:t>
            </a:r>
            <a:r>
              <a:rPr lang="en-US" altLang="en-US" sz="2800" b="1" dirty="0"/>
              <a:t> </a:t>
            </a:r>
            <a:r>
              <a:rPr lang="en-US" sz="2800" dirty="0">
                <a:latin typeface="Comic Sans MS" pitchFamily="66" charset="0"/>
              </a:rPr>
              <a:t>while showing work.</a:t>
            </a:r>
          </a:p>
          <a:p>
            <a:pPr eaLnBrk="1" hangingPunct="1">
              <a:spcBef>
                <a:spcPct val="50000"/>
              </a:spcBef>
              <a:buFontTx/>
              <a:buChar char="•"/>
              <a:defRPr/>
            </a:pPr>
            <a:r>
              <a:rPr lang="en-US" sz="2800" dirty="0">
                <a:latin typeface="Comic Sans MS" pitchFamily="66" charset="0"/>
              </a:rPr>
              <a:t> Help with </a:t>
            </a:r>
            <a:r>
              <a:rPr lang="en-US" sz="2800" b="1" dirty="0">
                <a:latin typeface="Comic Sans MS" pitchFamily="66" charset="0"/>
              </a:rPr>
              <a:t>weekly checks</a:t>
            </a:r>
            <a:r>
              <a:rPr lang="en-US" sz="2800" dirty="0">
                <a:latin typeface="Comic Sans MS" pitchFamily="66" charset="0"/>
              </a:rPr>
              <a:t>  (</a:t>
            </a:r>
            <a:r>
              <a:rPr lang="en-US" dirty="0">
                <a:latin typeface="Comic Sans MS" pitchFamily="66" charset="0"/>
              </a:rPr>
              <a:t>Backpacks, homework,  	supplies, communication, etc);  </a:t>
            </a:r>
          </a:p>
          <a:p>
            <a:pPr eaLnBrk="1" hangingPunct="1">
              <a:spcBef>
                <a:spcPct val="50000"/>
              </a:spcBef>
              <a:buFontTx/>
              <a:buChar char="•"/>
              <a:defRPr/>
            </a:pPr>
            <a:endParaRPr lang="en-US" dirty="0">
              <a:latin typeface="Comic Sans MS" pitchFamily="66" charset="0"/>
            </a:endParaRPr>
          </a:p>
          <a:p>
            <a:pPr marL="457200" indent="-457200" eaLnBrk="1" hangingPunct="1">
              <a:spcBef>
                <a:spcPct val="50000"/>
              </a:spcBef>
              <a:buFont typeface="Arial" panose="020B0604020202020204" pitchFamily="34" charset="0"/>
              <a:buChar char="•"/>
              <a:defRPr/>
            </a:pPr>
            <a:endParaRPr lang="en-US" sz="2800" dirty="0">
              <a:latin typeface="Comic Sans MS" pitchFamily="66" charset="0"/>
            </a:endParaRPr>
          </a:p>
          <a:p>
            <a:pPr eaLnBrk="1" hangingPunct="1">
              <a:spcBef>
                <a:spcPct val="50000"/>
              </a:spcBef>
              <a:buFontTx/>
              <a:buChar char="•"/>
              <a:defRPr/>
            </a:pPr>
            <a:endParaRPr lang="en-US" sz="2800" dirty="0">
              <a:latin typeface="Comic Sans MS" pitchFamily="66" charset="0"/>
            </a:endParaRPr>
          </a:p>
        </p:txBody>
      </p:sp>
    </p:spTree>
    <p:extLst>
      <p:ext uri="{BB962C8B-B14F-4D97-AF65-F5344CB8AC3E}">
        <p14:creationId xmlns:p14="http://schemas.microsoft.com/office/powerpoint/2010/main" val="39833247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3824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3824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3824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3824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38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914400"/>
          <a:ext cx="7848600" cy="5638799"/>
        </p:xfrm>
        <a:graphic>
          <a:graphicData uri="http://schemas.openxmlformats.org/drawingml/2006/table">
            <a:tbl>
              <a:tblPr firstRow="1" firstCol="1" bandRow="1">
                <a:tableStyleId>{5C22544A-7EE6-4342-B048-85BDC9FD1C3A}</a:tableStyleId>
              </a:tblPr>
              <a:tblGrid>
                <a:gridCol w="1231153"/>
                <a:gridCol w="2308411"/>
                <a:gridCol w="4309036"/>
              </a:tblGrid>
              <a:tr h="1967156">
                <a:tc gridSpan="3">
                  <a:txBody>
                    <a:bodyPr/>
                    <a:lstStyle/>
                    <a:p>
                      <a:pPr marL="0" marR="0" algn="l">
                        <a:lnSpc>
                          <a:spcPct val="115000"/>
                        </a:lnSpc>
                        <a:spcBef>
                          <a:spcPts val="0"/>
                        </a:spcBef>
                        <a:spcAft>
                          <a:spcPts val="0"/>
                        </a:spcAft>
                      </a:pPr>
                      <a:r>
                        <a:rPr lang="en-US" sz="1400" dirty="0">
                          <a:effectLst/>
                        </a:rPr>
                        <a:t> </a:t>
                      </a:r>
                      <a:endParaRPr lang="en-US" sz="1100" dirty="0">
                        <a:effectLst/>
                      </a:endParaRPr>
                    </a:p>
                    <a:p>
                      <a:pPr marL="0" marR="0" algn="l">
                        <a:lnSpc>
                          <a:spcPct val="115000"/>
                        </a:lnSpc>
                        <a:spcBef>
                          <a:spcPts val="0"/>
                        </a:spcBef>
                        <a:spcAft>
                          <a:spcPts val="0"/>
                        </a:spcAft>
                      </a:pPr>
                      <a:r>
                        <a:rPr lang="en-US" sz="1400" dirty="0">
                          <a:effectLst/>
                        </a:rPr>
                        <a:t> </a:t>
                      </a:r>
                      <a:endParaRPr lang="en-US" sz="1100" dirty="0">
                        <a:effectLst/>
                      </a:endParaRPr>
                    </a:p>
                    <a:p>
                      <a:pPr marL="0" marR="0" algn="l">
                        <a:lnSpc>
                          <a:spcPct val="115000"/>
                        </a:lnSpc>
                        <a:spcBef>
                          <a:spcPts val="0"/>
                        </a:spcBef>
                        <a:spcAft>
                          <a:spcPts val="0"/>
                        </a:spcAft>
                      </a:pPr>
                      <a:r>
                        <a:rPr lang="en-US" sz="1400" dirty="0">
                          <a:effectLst/>
                        </a:rPr>
                        <a:t> </a:t>
                      </a:r>
                      <a:endParaRPr lang="en-US" sz="1100" dirty="0">
                        <a:effectLst/>
                      </a:endParaRPr>
                    </a:p>
                    <a:p>
                      <a:pPr marL="0" marR="0" algn="l">
                        <a:lnSpc>
                          <a:spcPct val="115000"/>
                        </a:lnSpc>
                        <a:spcBef>
                          <a:spcPts val="0"/>
                        </a:spcBef>
                        <a:spcAft>
                          <a:spcPts val="0"/>
                        </a:spcAft>
                      </a:pPr>
                      <a:endParaRPr lang="en-US" sz="1400" dirty="0">
                        <a:effectLst/>
                      </a:endParaRPr>
                    </a:p>
                  </a:txBody>
                  <a:tcPr marL="68580" marR="68580" marT="0" marB="0"/>
                </a:tc>
                <a:tc hMerge="1">
                  <a:txBody>
                    <a:bodyPr/>
                    <a:lstStyle/>
                    <a:p>
                      <a:endParaRPr lang="en-US"/>
                    </a:p>
                  </a:txBody>
                  <a:tcPr/>
                </a:tc>
                <a:tc hMerge="1">
                  <a:txBody>
                    <a:bodyPr/>
                    <a:lstStyle/>
                    <a:p>
                      <a:endParaRPr lang="en-US"/>
                    </a:p>
                  </a:txBody>
                  <a:tcPr/>
                </a:tc>
              </a:tr>
              <a:tr h="564612">
                <a:tc gridSpan="3">
                  <a:txBody>
                    <a:bodyPr/>
                    <a:lstStyle/>
                    <a:p>
                      <a:pPr marL="0" marR="0" algn="l">
                        <a:lnSpc>
                          <a:spcPct val="115000"/>
                        </a:lnSpc>
                        <a:spcBef>
                          <a:spcPts val="0"/>
                        </a:spcBef>
                        <a:spcAft>
                          <a:spcPts val="0"/>
                        </a:spcAft>
                      </a:pPr>
                      <a:r>
                        <a:rPr lang="en-US" sz="1400">
                          <a:effectLst/>
                        </a:rPr>
                        <a:t>               GRADING</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r>
              <a:tr h="1156043">
                <a:tc>
                  <a:txBody>
                    <a:bodyPr/>
                    <a:lstStyle/>
                    <a:p>
                      <a:pPr marL="0" marR="0" algn="l">
                        <a:lnSpc>
                          <a:spcPct val="115000"/>
                        </a:lnSpc>
                        <a:spcBef>
                          <a:spcPts val="0"/>
                        </a:spcBef>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400" dirty="0">
                          <a:effectLst/>
                        </a:rPr>
                        <a:t>Summative Assessments: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100" dirty="0">
                          <a:effectLst/>
                        </a:rPr>
                        <a:t>50% Total</a:t>
                      </a:r>
                    </a:p>
                    <a:p>
                      <a:pPr marL="0" marR="0" algn="l">
                        <a:lnSpc>
                          <a:spcPct val="115000"/>
                        </a:lnSpc>
                        <a:spcBef>
                          <a:spcPts val="0"/>
                        </a:spcBef>
                        <a:spcAft>
                          <a:spcPts val="0"/>
                        </a:spcAft>
                      </a:pPr>
                      <a:r>
                        <a:rPr lang="en-US" sz="1100" dirty="0">
                          <a:effectLst/>
                        </a:rPr>
                        <a:t> May Include: Individual Tests, Projects, Mid-Chapter </a:t>
                      </a:r>
                      <a:r>
                        <a:rPr lang="en-US" sz="1100" dirty="0" smtClean="0">
                          <a:effectLst/>
                        </a:rPr>
                        <a:t>Tests Classwork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975494">
                <a:tc>
                  <a:txBody>
                    <a:bodyPr/>
                    <a:lstStyle/>
                    <a:p>
                      <a:pPr marL="0" marR="0" algn="l">
                        <a:lnSpc>
                          <a:spcPct val="115000"/>
                        </a:lnSpc>
                        <a:spcBef>
                          <a:spcPts val="0"/>
                        </a:spcBef>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400">
                          <a:effectLst/>
                        </a:rPr>
                        <a:t>Formative  Assessments: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100" dirty="0">
                          <a:effectLst/>
                        </a:rPr>
                        <a:t>40% Total</a:t>
                      </a:r>
                    </a:p>
                    <a:p>
                      <a:pPr marL="0" marR="0" algn="l">
                        <a:lnSpc>
                          <a:spcPct val="115000"/>
                        </a:lnSpc>
                        <a:spcBef>
                          <a:spcPts val="0"/>
                        </a:spcBef>
                        <a:spcAft>
                          <a:spcPts val="0"/>
                        </a:spcAft>
                      </a:pPr>
                      <a:r>
                        <a:rPr lang="en-US" sz="1100" dirty="0">
                          <a:effectLst/>
                        </a:rPr>
                        <a:t> May Include: </a:t>
                      </a:r>
                      <a:r>
                        <a:rPr lang="en-US" sz="1100" dirty="0" smtClean="0">
                          <a:effectLst/>
                        </a:rPr>
                        <a:t>Daily Assignments, Exit Slips, Quizzes</a:t>
                      </a:r>
                      <a:r>
                        <a:rPr lang="en-US" sz="1100" dirty="0">
                          <a:effectLst/>
                        </a:rPr>
                        <a:t>, Class </a:t>
                      </a:r>
                      <a:r>
                        <a:rPr lang="en-US" sz="1100" dirty="0" smtClean="0">
                          <a:effectLst/>
                        </a:rPr>
                        <a:t>  Presentations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975494">
                <a:tc>
                  <a:txBody>
                    <a:bodyPr/>
                    <a:lstStyle/>
                    <a:p>
                      <a:pPr marL="0" marR="0" algn="l">
                        <a:lnSpc>
                          <a:spcPct val="115000"/>
                        </a:lnSpc>
                        <a:spcBef>
                          <a:spcPts val="0"/>
                        </a:spcBef>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400">
                          <a:effectLst/>
                        </a:rPr>
                        <a:t>Behavioral  Characteristics: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100" dirty="0">
                          <a:effectLst/>
                        </a:rPr>
                        <a:t>10% Total</a:t>
                      </a:r>
                    </a:p>
                    <a:p>
                      <a:pPr marL="0" marR="0" algn="l">
                        <a:lnSpc>
                          <a:spcPct val="115000"/>
                        </a:lnSpc>
                        <a:spcBef>
                          <a:spcPts val="0"/>
                        </a:spcBef>
                        <a:spcAft>
                          <a:spcPts val="0"/>
                        </a:spcAft>
                      </a:pPr>
                      <a:r>
                        <a:rPr lang="en-US" sz="1100" dirty="0">
                          <a:effectLst/>
                        </a:rPr>
                        <a:t> May Include: Homework, </a:t>
                      </a:r>
                      <a:r>
                        <a:rPr lang="en-US" sz="1100" dirty="0" smtClean="0">
                          <a:effectLst/>
                        </a:rPr>
                        <a:t>Participation, Classwork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
        <p:nvSpPr>
          <p:cNvPr id="3" name="Title 2"/>
          <p:cNvSpPr>
            <a:spLocks noGrp="1"/>
          </p:cNvSpPr>
          <p:nvPr>
            <p:ph type="title"/>
          </p:nvPr>
        </p:nvSpPr>
        <p:spPr>
          <a:xfrm>
            <a:off x="762000" y="838200"/>
            <a:ext cx="7924800" cy="381000"/>
          </a:xfrm>
        </p:spPr>
        <p:txBody>
          <a:bodyPr>
            <a:normAutofit fontScale="90000"/>
          </a:bodyPr>
          <a:lstStyle/>
          <a:p>
            <a:pPr>
              <a:defRPr/>
            </a:pPr>
            <a:r>
              <a:rPr lang="en-US" sz="2700" dirty="0" smtClean="0">
                <a:effectLst/>
              </a:rPr>
              <a:t>COURSE POLICIES AND REQUIREMENTS</a:t>
            </a:r>
            <a:r>
              <a:rPr lang="en-US" sz="3600" dirty="0" smtClean="0">
                <a:effectLst/>
                <a:latin typeface="Calibri" panose="020F0502020204030204" pitchFamily="34" charset="0"/>
                <a:ea typeface="Times New Roman" panose="02020603050405020304" pitchFamily="18" charset="0"/>
                <a:cs typeface="Times New Roman" panose="02020603050405020304" pitchFamily="18" charset="0"/>
              </a:rPr>
              <a:t/>
            </a:r>
            <a:br>
              <a:rPr lang="en-US" sz="3600" dirty="0" smtClean="0">
                <a:effectLst/>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graphicFrame>
        <p:nvGraphicFramePr>
          <p:cNvPr id="5" name="Table 4"/>
          <p:cNvGraphicFramePr>
            <a:graphicFrameLocks noGrp="1"/>
          </p:cNvGraphicFramePr>
          <p:nvPr/>
        </p:nvGraphicFramePr>
        <p:xfrm>
          <a:off x="765175" y="990600"/>
          <a:ext cx="7388225" cy="1912938"/>
        </p:xfrm>
        <a:graphic>
          <a:graphicData uri="http://schemas.openxmlformats.org/drawingml/2006/table">
            <a:tbl>
              <a:tblPr firstRow="1" firstCol="1" bandRow="1">
                <a:tableStyleId>{5C22544A-7EE6-4342-B048-85BDC9FD1C3A}</a:tableStyleId>
              </a:tblPr>
              <a:tblGrid>
                <a:gridCol w="1165716"/>
                <a:gridCol w="6222509"/>
              </a:tblGrid>
              <a:tr h="301010">
                <a:tc gridSpan="2">
                  <a:txBody>
                    <a:bodyPr/>
                    <a:lstStyle/>
                    <a:p>
                      <a:pPr marL="0" marR="0" algn="l">
                        <a:lnSpc>
                          <a:spcPct val="115000"/>
                        </a:lnSpc>
                        <a:spcBef>
                          <a:spcPts val="0"/>
                        </a:spcBef>
                        <a:spcAft>
                          <a:spcPts val="0"/>
                        </a:spcAft>
                      </a:pPr>
                      <a:r>
                        <a:rPr lang="en-US" sz="1400" dirty="0">
                          <a:effectLst/>
                        </a:rPr>
                        <a:t>               MATERIALS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9" marR="68579" marT="0" marB="0" anchor="b"/>
                </a:tc>
                <a:tc hMerge="1">
                  <a:txBody>
                    <a:bodyPr/>
                    <a:lstStyle/>
                    <a:p>
                      <a:endParaRPr lang="en-US"/>
                    </a:p>
                  </a:txBody>
                  <a:tcPr/>
                </a:tc>
              </a:tr>
              <a:tr h="572110">
                <a:tc>
                  <a:txBody>
                    <a:bodyPr/>
                    <a:lstStyle/>
                    <a:p>
                      <a:pPr marL="0" marR="0" algn="l">
                        <a:lnSpc>
                          <a:spcPct val="115000"/>
                        </a:lnSpc>
                        <a:spcBef>
                          <a:spcPts val="0"/>
                        </a:spcBef>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9" marR="68579" marT="0" marB="0"/>
                </a:tc>
                <a:tc>
                  <a:txBody>
                    <a:bodyPr/>
                    <a:lstStyle/>
                    <a:p>
                      <a:pPr marL="0" marR="0" algn="l">
                        <a:lnSpc>
                          <a:spcPct val="115000"/>
                        </a:lnSpc>
                        <a:spcBef>
                          <a:spcPts val="0"/>
                        </a:spcBef>
                        <a:spcAft>
                          <a:spcPts val="0"/>
                        </a:spcAft>
                      </a:pPr>
                      <a:r>
                        <a:rPr lang="en-US" sz="1100">
                          <a:effectLst/>
                        </a:rPr>
                        <a:t>Textbook, practice journal, math folder. binder, spiral notebook, highlighter, pencils etc.</a:t>
                      </a:r>
                    </a:p>
                    <a:p>
                      <a:pPr marL="0" marR="0" algn="l">
                        <a:lnSpc>
                          <a:spcPct val="115000"/>
                        </a:lnSpc>
                        <a:spcBef>
                          <a:spcPts val="0"/>
                        </a:spcBef>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9" marR="68579" marT="0" marB="0" anchor="ctr"/>
                </a:tc>
              </a:tr>
              <a:tr h="268623">
                <a:tc gridSpan="2">
                  <a:txBody>
                    <a:bodyPr/>
                    <a:lstStyle/>
                    <a:p>
                      <a:pPr marL="0" marR="0" algn="l">
                        <a:lnSpc>
                          <a:spcPct val="115000"/>
                        </a:lnSpc>
                        <a:spcBef>
                          <a:spcPts val="0"/>
                        </a:spcBef>
                        <a:spcAft>
                          <a:spcPts val="0"/>
                        </a:spcAft>
                      </a:pPr>
                      <a:r>
                        <a:rPr lang="en-US" sz="1400">
                          <a:effectLst/>
                        </a:rPr>
                        <a:t>               EXPECTATIONS OF STUDENTS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9" marR="68579" marT="0" marB="0" anchor="b"/>
                </a:tc>
                <a:tc hMerge="1">
                  <a:txBody>
                    <a:bodyPr/>
                    <a:lstStyle/>
                    <a:p>
                      <a:endParaRPr lang="en-US"/>
                    </a:p>
                  </a:txBody>
                  <a:tcPr/>
                </a:tc>
              </a:tr>
              <a:tr h="771195">
                <a:tc>
                  <a:txBody>
                    <a:bodyPr/>
                    <a:lstStyle/>
                    <a:p>
                      <a:pPr marL="0" marR="0" algn="l">
                        <a:lnSpc>
                          <a:spcPct val="115000"/>
                        </a:lnSpc>
                        <a:spcBef>
                          <a:spcPts val="0"/>
                        </a:spcBef>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9" marR="68579" marT="0" marB="0"/>
                </a:tc>
                <a:tc>
                  <a:txBody>
                    <a:bodyPr/>
                    <a:lstStyle/>
                    <a:p>
                      <a:pPr marL="0" marR="0" algn="l">
                        <a:lnSpc>
                          <a:spcPct val="115000"/>
                        </a:lnSpc>
                        <a:spcBef>
                          <a:spcPts val="0"/>
                        </a:spcBef>
                        <a:spcAft>
                          <a:spcPts val="0"/>
                        </a:spcAft>
                      </a:pPr>
                      <a:r>
                        <a:rPr lang="en-US" sz="1100" dirty="0">
                          <a:effectLst/>
                        </a:rPr>
                        <a:t>To be respectful to all other individuals and all property. To be prepared and on time with appropriate materials and assignments.  To be responsible for any missed work and notes.  To be motivated to learn and accept challenges</a:t>
                      </a:r>
                    </a:p>
                    <a:p>
                      <a:pPr marL="0" marR="0" algn="l">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9" marR="68579" marT="0" marB="0" anchor="ctr"/>
                </a:tc>
              </a:tr>
            </a:tbl>
          </a:graphicData>
        </a:graphic>
      </p:graphicFrame>
      <p:sp>
        <p:nvSpPr>
          <p:cNvPr id="21545" name="Rectangle 1"/>
          <p:cNvSpPr>
            <a:spLocks noChangeArrowheads="1"/>
          </p:cNvSpPr>
          <p:nvPr/>
        </p:nvSpPr>
        <p:spPr bwMode="auto">
          <a:xfrm>
            <a:off x="0" y="43934"/>
            <a:ext cx="18774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smtClean="0"/>
              <a:t>*Grading in Brief</a:t>
            </a:r>
            <a:endParaRPr lang="en-US" altLang="en-US" dirty="0"/>
          </a:p>
        </p:txBody>
      </p:sp>
      <p:cxnSp>
        <p:nvCxnSpPr>
          <p:cNvPr id="6" name="Straight Arrow Connector 5"/>
          <p:cNvCxnSpPr/>
          <p:nvPr/>
        </p:nvCxnSpPr>
        <p:spPr>
          <a:xfrm>
            <a:off x="2133600" y="76200"/>
            <a:ext cx="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9091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https://www.bigideasmath.com/BIM/login</a:t>
            </a:r>
            <a:endParaRPr lang="en-US" dirty="0"/>
          </a:p>
          <a:p>
            <a:pPr marL="109728" indent="0">
              <a:buNone/>
            </a:pPr>
            <a:endParaRPr lang="en-US" dirty="0"/>
          </a:p>
          <a:p>
            <a:pPr marL="109728" indent="0">
              <a:buNone/>
            </a:pPr>
            <a:r>
              <a:rPr lang="en-US" dirty="0">
                <a:hlinkClick r:id="rId3"/>
              </a:rPr>
              <a:t>https://campus.fairfieldschools.org/ </a:t>
            </a:r>
          </a:p>
          <a:p>
            <a:pPr marL="109728" indent="0">
              <a:buNone/>
            </a:pPr>
            <a:endParaRPr lang="en-US" dirty="0">
              <a:hlinkClick r:id="rId3"/>
            </a:endParaRPr>
          </a:p>
          <a:p>
            <a:pPr marL="109728" indent="0">
              <a:buNone/>
            </a:pPr>
            <a:r>
              <a:rPr lang="en-US" dirty="0">
                <a:hlinkClick r:id="rId3"/>
              </a:rPr>
              <a:t>https://www.khanacademy.org/</a:t>
            </a:r>
            <a:endParaRPr lang="en-US" dirty="0"/>
          </a:p>
          <a:p>
            <a:pPr marL="109728" indent="0">
              <a:buNone/>
            </a:pPr>
            <a:endParaRPr lang="en-US" dirty="0"/>
          </a:p>
          <a:p>
            <a:pPr marL="109728" indent="0">
              <a:buNone/>
            </a:pPr>
            <a:r>
              <a:rPr lang="en-US" dirty="0">
                <a:hlinkClick r:id="rId4"/>
              </a:rPr>
              <a:t>http://www.factmonster.com/</a:t>
            </a:r>
            <a:endParaRPr lang="en-US" dirty="0"/>
          </a:p>
          <a:p>
            <a:pPr marL="109728" indent="0">
              <a:buNone/>
            </a:pPr>
            <a:endParaRPr lang="en-US" dirty="0"/>
          </a:p>
          <a:p>
            <a:pPr marL="109728" indent="0">
              <a:buNone/>
            </a:pPr>
            <a:r>
              <a:rPr lang="en-US" dirty="0">
                <a:hlinkClick r:id="rId5"/>
              </a:rPr>
              <a:t>https://www.ixl.com/math/</a:t>
            </a:r>
            <a:endParaRPr lang="en-US" dirty="0"/>
          </a:p>
          <a:p>
            <a:pPr marL="109728" indent="0">
              <a:buNone/>
            </a:pPr>
            <a:endParaRPr lang="en-US" dirty="0"/>
          </a:p>
          <a:p>
            <a:pPr marL="109728" indent="0">
              <a:buNone/>
            </a:pPr>
            <a:endParaRPr lang="en-US" dirty="0"/>
          </a:p>
          <a:p>
            <a:endParaRPr lang="en-US" dirty="0"/>
          </a:p>
          <a:p>
            <a:endParaRPr lang="en-US" dirty="0"/>
          </a:p>
          <a:p>
            <a:endParaRPr lang="en-US" dirty="0"/>
          </a:p>
          <a:p>
            <a:endParaRPr lang="en-US" dirty="0"/>
          </a:p>
        </p:txBody>
      </p:sp>
      <p:sp>
        <p:nvSpPr>
          <p:cNvPr id="3" name="Title 2"/>
          <p:cNvSpPr>
            <a:spLocks noGrp="1"/>
          </p:cNvSpPr>
          <p:nvPr>
            <p:ph type="title"/>
          </p:nvPr>
        </p:nvSpPr>
        <p:spPr/>
        <p:txBody>
          <a:bodyPr/>
          <a:lstStyle/>
          <a:p>
            <a:pPr algn="ctr"/>
            <a:r>
              <a:rPr lang="en-US" dirty="0"/>
              <a:t>A Look at a Few Resources:</a:t>
            </a:r>
          </a:p>
        </p:txBody>
      </p:sp>
    </p:spTree>
    <p:extLst>
      <p:ext uri="{BB962C8B-B14F-4D97-AF65-F5344CB8AC3E}">
        <p14:creationId xmlns:p14="http://schemas.microsoft.com/office/powerpoint/2010/main" val="26172858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121</TotalTime>
  <Words>822</Words>
  <Application>Microsoft Office PowerPoint</Application>
  <PresentationFormat>On-screen Show (4:3)</PresentationFormat>
  <Paragraphs>149</Paragraphs>
  <Slides>13</Slides>
  <Notes>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13</vt:i4>
      </vt:variant>
    </vt:vector>
  </HeadingPairs>
  <TitlesOfParts>
    <vt:vector size="25" baseType="lpstr">
      <vt:lpstr>Arial</vt:lpstr>
      <vt:lpstr>Broadway</vt:lpstr>
      <vt:lpstr>Calibri</vt:lpstr>
      <vt:lpstr>Comic Sans MS</vt:lpstr>
      <vt:lpstr>Lucida Calligraphy</vt:lpstr>
      <vt:lpstr>Lucida Sans Unicode</vt:lpstr>
      <vt:lpstr>Times New Roman</vt:lpstr>
      <vt:lpstr>Verdana</vt:lpstr>
      <vt:lpstr>Wingdings</vt:lpstr>
      <vt:lpstr>Wingdings 2</vt:lpstr>
      <vt:lpstr>Wingdings 3</vt:lpstr>
      <vt:lpstr>Concourse</vt:lpstr>
      <vt:lpstr>My Mission for your Child</vt:lpstr>
      <vt:lpstr>Welcome to Mrs. Bachleda’s  6th Grade  Transition to Pre-Algebra (TPA)</vt:lpstr>
      <vt:lpstr>My Background</vt:lpstr>
      <vt:lpstr>*6th Grade Transition to  Pre-Algebra  Math Program*</vt:lpstr>
      <vt:lpstr>Units of Study for Transition to Pre-Algebra (TPA)</vt:lpstr>
      <vt:lpstr>*Work Philosophy*</vt:lpstr>
      <vt:lpstr>Student  vs. Parent Responsibilities   </vt:lpstr>
      <vt:lpstr>COURSE POLICIES AND REQUIREMENTS </vt:lpstr>
      <vt:lpstr>A Look at a Few Resources:</vt:lpstr>
      <vt:lpstr>My Goals </vt:lpstr>
      <vt:lpstr>    </vt:lpstr>
      <vt:lpstr>The Heart of my  Classroom Rules</vt:lpstr>
      <vt:lpstr>Encouraging Good Homework Habits</vt:lpstr>
    </vt:vector>
  </TitlesOfParts>
  <Company>Fairfield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Bachleda, Joann</cp:lastModifiedBy>
  <cp:revision>29</cp:revision>
  <dcterms:created xsi:type="dcterms:W3CDTF">2013-09-23T15:11:25Z</dcterms:created>
  <dcterms:modified xsi:type="dcterms:W3CDTF">2016-09-16T12:28:48Z</dcterms:modified>
</cp:coreProperties>
</file>