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59" r:id="rId4"/>
    <p:sldId id="260" r:id="rId5"/>
    <p:sldId id="261" r:id="rId6"/>
    <p:sldId id="262" r:id="rId7"/>
    <p:sldId id="269" r:id="rId8"/>
    <p:sldId id="263" r:id="rId9"/>
    <p:sldId id="264" r:id="rId10"/>
    <p:sldId id="265" r:id="rId11"/>
    <p:sldId id="266" r:id="rId12"/>
    <p:sldId id="270" r:id="rId13"/>
    <p:sldId id="267"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48" y="3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7A7FB-AC2C-47AB-B030-2C3C0F54C52C}" type="doc">
      <dgm:prSet loTypeId="urn:microsoft.com/office/officeart/2005/8/layout/hProcess11" loCatId="process" qsTypeId="urn:microsoft.com/office/officeart/2005/8/quickstyle/simple1" qsCatId="simple" csTypeId="urn:microsoft.com/office/officeart/2005/8/colors/accent1_2" csCatId="accent1" phldr="1"/>
      <dgm:spPr/>
    </dgm:pt>
    <dgm:pt modelId="{51A6E69C-221D-4C83-9F80-0520D4CD3C41}">
      <dgm:prSet phldrT="[Text]" custT="1"/>
      <dgm:spPr/>
      <dgm:t>
        <a:bodyPr/>
        <a:lstStyle/>
        <a:p>
          <a:r>
            <a:rPr lang="en-US" sz="1600" dirty="0" smtClean="0"/>
            <a:t>111 B.C.</a:t>
          </a:r>
        </a:p>
        <a:p>
          <a:r>
            <a:rPr lang="en-US" sz="1600" dirty="0" smtClean="0"/>
            <a:t>China conquers Vietnam</a:t>
          </a:r>
          <a:endParaRPr lang="en-US" sz="1600" dirty="0"/>
        </a:p>
      </dgm:t>
    </dgm:pt>
    <dgm:pt modelId="{5E28D55E-0388-4C25-BFB2-F6817B864C14}" type="parTrans" cxnId="{D416B391-4BC7-436D-92FC-C5E27B09D2D7}">
      <dgm:prSet/>
      <dgm:spPr/>
      <dgm:t>
        <a:bodyPr/>
        <a:lstStyle/>
        <a:p>
          <a:endParaRPr lang="en-US"/>
        </a:p>
      </dgm:t>
    </dgm:pt>
    <dgm:pt modelId="{2C4B4FD5-8C80-4E3E-A9E2-6A64050241B5}" type="sibTrans" cxnId="{D416B391-4BC7-436D-92FC-C5E27B09D2D7}">
      <dgm:prSet/>
      <dgm:spPr/>
      <dgm:t>
        <a:bodyPr/>
        <a:lstStyle/>
        <a:p>
          <a:endParaRPr lang="en-US"/>
        </a:p>
      </dgm:t>
    </dgm:pt>
    <dgm:pt modelId="{85BB4739-6C0E-4658-9E02-33F922E74E85}">
      <dgm:prSet phldrT="[Text]" custT="1"/>
      <dgm:spPr/>
      <dgm:t>
        <a:bodyPr/>
        <a:lstStyle/>
        <a:p>
          <a:r>
            <a:rPr lang="en-US" sz="1600" dirty="0" smtClean="0"/>
            <a:t>1883: France takes control of Vietnam</a:t>
          </a:r>
          <a:endParaRPr lang="en-US" sz="1600" dirty="0"/>
        </a:p>
      </dgm:t>
    </dgm:pt>
    <dgm:pt modelId="{F09471F9-3D0E-4754-B9EE-FA2F7178B670}" type="parTrans" cxnId="{0E42610C-E01D-4CBE-94BC-177D77F45750}">
      <dgm:prSet/>
      <dgm:spPr/>
      <dgm:t>
        <a:bodyPr/>
        <a:lstStyle/>
        <a:p>
          <a:endParaRPr lang="en-US"/>
        </a:p>
      </dgm:t>
    </dgm:pt>
    <dgm:pt modelId="{6F3E1EE1-2CD8-417D-9C25-ABC7E8B30755}" type="sibTrans" cxnId="{0E42610C-E01D-4CBE-94BC-177D77F45750}">
      <dgm:prSet/>
      <dgm:spPr/>
      <dgm:t>
        <a:bodyPr/>
        <a:lstStyle/>
        <a:p>
          <a:endParaRPr lang="en-US"/>
        </a:p>
      </dgm:t>
    </dgm:pt>
    <dgm:pt modelId="{F429B457-5CE7-48B1-A9B5-E00C54E64D11}">
      <dgm:prSet phldrT="[Text]" custT="1"/>
      <dgm:spPr/>
      <dgm:t>
        <a:bodyPr/>
        <a:lstStyle/>
        <a:p>
          <a:r>
            <a:rPr lang="en-US" sz="1600" dirty="0" smtClean="0"/>
            <a:t>1940: WWII breaks out--Japan Takes control of Vietnam</a:t>
          </a:r>
          <a:endParaRPr lang="en-US" sz="1600" dirty="0"/>
        </a:p>
      </dgm:t>
    </dgm:pt>
    <dgm:pt modelId="{D2997989-D081-4DC0-8967-6EB5B38E965B}" type="parTrans" cxnId="{C33F92EE-7889-4C4A-AA8F-F9B2F9A69ACA}">
      <dgm:prSet/>
      <dgm:spPr/>
      <dgm:t>
        <a:bodyPr/>
        <a:lstStyle/>
        <a:p>
          <a:endParaRPr lang="en-US"/>
        </a:p>
      </dgm:t>
    </dgm:pt>
    <dgm:pt modelId="{94C469F0-F3CB-4E3F-9B8C-65CDB1B91737}" type="sibTrans" cxnId="{C33F92EE-7889-4C4A-AA8F-F9B2F9A69ACA}">
      <dgm:prSet/>
      <dgm:spPr/>
      <dgm:t>
        <a:bodyPr/>
        <a:lstStyle/>
        <a:p>
          <a:endParaRPr lang="en-US"/>
        </a:p>
      </dgm:t>
    </dgm:pt>
    <dgm:pt modelId="{4F2D6E4D-8F5F-4037-9954-CD654A07F215}">
      <dgm:prSet phldrT="[Text]" custT="1"/>
      <dgm:spPr/>
      <dgm:t>
        <a:bodyPr/>
        <a:lstStyle/>
        <a:p>
          <a:r>
            <a:rPr lang="en-US" sz="1600" dirty="0" smtClean="0"/>
            <a:t>1946: France tries to take Vietnam back; is defeated at </a:t>
          </a:r>
          <a:r>
            <a:rPr lang="en-US" sz="1600" dirty="0" err="1" smtClean="0"/>
            <a:t>Dien</a:t>
          </a:r>
          <a:r>
            <a:rPr lang="en-US" sz="1600" dirty="0" smtClean="0"/>
            <a:t> Bien </a:t>
          </a:r>
          <a:r>
            <a:rPr lang="en-US" sz="1600" dirty="0" err="1" smtClean="0"/>
            <a:t>Phu</a:t>
          </a:r>
          <a:endParaRPr lang="en-US" sz="1600" dirty="0"/>
        </a:p>
      </dgm:t>
    </dgm:pt>
    <dgm:pt modelId="{69DADE12-6F08-4304-8E03-0F77FDEEEBFD}" type="parTrans" cxnId="{CB6DA291-FAD5-44A5-83BD-CE269711D209}">
      <dgm:prSet/>
      <dgm:spPr/>
      <dgm:t>
        <a:bodyPr/>
        <a:lstStyle/>
        <a:p>
          <a:endParaRPr lang="en-US"/>
        </a:p>
      </dgm:t>
    </dgm:pt>
    <dgm:pt modelId="{2C48AAF4-CB98-4C8B-92CA-A1EB8314974D}" type="sibTrans" cxnId="{CB6DA291-FAD5-44A5-83BD-CE269711D209}">
      <dgm:prSet/>
      <dgm:spPr/>
      <dgm:t>
        <a:bodyPr/>
        <a:lstStyle/>
        <a:p>
          <a:endParaRPr lang="en-US"/>
        </a:p>
      </dgm:t>
    </dgm:pt>
    <dgm:pt modelId="{AF5166D2-67ED-43BF-BDB7-E7006E387A4A}">
      <dgm:prSet phldrT="[Text]" custT="1"/>
      <dgm:spPr/>
      <dgm:t>
        <a:bodyPr/>
        <a:lstStyle/>
        <a:p>
          <a:r>
            <a:rPr lang="en-US" sz="1600" dirty="0" smtClean="0"/>
            <a:t>1954: Vietnam divided in two</a:t>
          </a:r>
          <a:endParaRPr lang="en-US" sz="1600" dirty="0"/>
        </a:p>
      </dgm:t>
    </dgm:pt>
    <dgm:pt modelId="{29215AB8-0284-40D2-A0E0-47D09E936C0A}" type="parTrans" cxnId="{BE65C543-6B47-46DC-9FB8-C7C572EEC211}">
      <dgm:prSet/>
      <dgm:spPr/>
      <dgm:t>
        <a:bodyPr/>
        <a:lstStyle/>
        <a:p>
          <a:endParaRPr lang="en-US"/>
        </a:p>
      </dgm:t>
    </dgm:pt>
    <dgm:pt modelId="{B7D9B02D-A485-4538-A0CC-A9A43ECD1508}" type="sibTrans" cxnId="{BE65C543-6B47-46DC-9FB8-C7C572EEC211}">
      <dgm:prSet/>
      <dgm:spPr/>
      <dgm:t>
        <a:bodyPr/>
        <a:lstStyle/>
        <a:p>
          <a:endParaRPr lang="en-US"/>
        </a:p>
      </dgm:t>
    </dgm:pt>
    <dgm:pt modelId="{C6A6DD2C-557A-4D10-B831-4F3E1944F835}">
      <dgm:prSet phldrT="[Text]" custT="1"/>
      <dgm:spPr/>
      <dgm:t>
        <a:bodyPr/>
        <a:lstStyle/>
        <a:p>
          <a:r>
            <a:rPr lang="en-US" sz="1600" dirty="0" smtClean="0"/>
            <a:t>1965: America sends combat troops to Vietnam</a:t>
          </a:r>
          <a:endParaRPr lang="en-US" sz="1600" dirty="0"/>
        </a:p>
      </dgm:t>
    </dgm:pt>
    <dgm:pt modelId="{A2B116F5-025E-4A16-9978-0FEF16847604}" type="parTrans" cxnId="{A42F5912-6493-478F-A241-1D138A90BDE0}">
      <dgm:prSet/>
      <dgm:spPr/>
      <dgm:t>
        <a:bodyPr/>
        <a:lstStyle/>
        <a:p>
          <a:endParaRPr lang="en-US"/>
        </a:p>
      </dgm:t>
    </dgm:pt>
    <dgm:pt modelId="{0679A1A3-4E75-470A-8F58-113BCD8F49C4}" type="sibTrans" cxnId="{A42F5912-6493-478F-A241-1D138A90BDE0}">
      <dgm:prSet/>
      <dgm:spPr/>
      <dgm:t>
        <a:bodyPr/>
        <a:lstStyle/>
        <a:p>
          <a:endParaRPr lang="en-US"/>
        </a:p>
      </dgm:t>
    </dgm:pt>
    <dgm:pt modelId="{671BB874-173B-41ED-8DDB-AE8A4D91DE71}" type="pres">
      <dgm:prSet presAssocID="{B297A7FB-AC2C-47AB-B030-2C3C0F54C52C}" presName="Name0" presStyleCnt="0">
        <dgm:presLayoutVars>
          <dgm:dir/>
          <dgm:resizeHandles val="exact"/>
        </dgm:presLayoutVars>
      </dgm:prSet>
      <dgm:spPr/>
    </dgm:pt>
    <dgm:pt modelId="{0D68D160-F56F-4AC8-B7BD-BDAD8BC55A17}" type="pres">
      <dgm:prSet presAssocID="{B297A7FB-AC2C-47AB-B030-2C3C0F54C52C}" presName="arrow" presStyleLbl="bgShp" presStyleIdx="0" presStyleCnt="1"/>
      <dgm:spPr/>
    </dgm:pt>
    <dgm:pt modelId="{5617FAE8-6C80-440C-8A6C-4AB39F446996}" type="pres">
      <dgm:prSet presAssocID="{B297A7FB-AC2C-47AB-B030-2C3C0F54C52C}" presName="points" presStyleCnt="0"/>
      <dgm:spPr/>
    </dgm:pt>
    <dgm:pt modelId="{4326D889-9882-45FB-94BB-A53A926DC760}" type="pres">
      <dgm:prSet presAssocID="{51A6E69C-221D-4C83-9F80-0520D4CD3C41}" presName="compositeA" presStyleCnt="0"/>
      <dgm:spPr/>
    </dgm:pt>
    <dgm:pt modelId="{D660DB17-6D70-43F0-BF22-22CCDC162F11}" type="pres">
      <dgm:prSet presAssocID="{51A6E69C-221D-4C83-9F80-0520D4CD3C41}" presName="textA" presStyleLbl="revTx" presStyleIdx="0" presStyleCnt="6">
        <dgm:presLayoutVars>
          <dgm:bulletEnabled val="1"/>
        </dgm:presLayoutVars>
      </dgm:prSet>
      <dgm:spPr/>
      <dgm:t>
        <a:bodyPr/>
        <a:lstStyle/>
        <a:p>
          <a:endParaRPr lang="en-US"/>
        </a:p>
      </dgm:t>
    </dgm:pt>
    <dgm:pt modelId="{27537A81-154C-4125-AEA6-4D2F338AF06F}" type="pres">
      <dgm:prSet presAssocID="{51A6E69C-221D-4C83-9F80-0520D4CD3C41}" presName="circleA" presStyleLbl="node1" presStyleIdx="0" presStyleCnt="6"/>
      <dgm:spPr/>
    </dgm:pt>
    <dgm:pt modelId="{745B8299-4E7C-428B-8BC9-4273D7138B89}" type="pres">
      <dgm:prSet presAssocID="{51A6E69C-221D-4C83-9F80-0520D4CD3C41}" presName="spaceA" presStyleCnt="0"/>
      <dgm:spPr/>
    </dgm:pt>
    <dgm:pt modelId="{E1EA7B56-DC97-4C81-B1A3-F90CE5226796}" type="pres">
      <dgm:prSet presAssocID="{2C4B4FD5-8C80-4E3E-A9E2-6A64050241B5}" presName="space" presStyleCnt="0"/>
      <dgm:spPr/>
    </dgm:pt>
    <dgm:pt modelId="{3F0D03B7-92AB-45C9-9B1D-BCC6BD390E89}" type="pres">
      <dgm:prSet presAssocID="{85BB4739-6C0E-4658-9E02-33F922E74E85}" presName="compositeB" presStyleCnt="0"/>
      <dgm:spPr/>
    </dgm:pt>
    <dgm:pt modelId="{A35975E9-937A-4076-8F16-C8D5C10FE775}" type="pres">
      <dgm:prSet presAssocID="{85BB4739-6C0E-4658-9E02-33F922E74E85}" presName="textB" presStyleLbl="revTx" presStyleIdx="1" presStyleCnt="6">
        <dgm:presLayoutVars>
          <dgm:bulletEnabled val="1"/>
        </dgm:presLayoutVars>
      </dgm:prSet>
      <dgm:spPr/>
      <dgm:t>
        <a:bodyPr/>
        <a:lstStyle/>
        <a:p>
          <a:endParaRPr lang="en-US"/>
        </a:p>
      </dgm:t>
    </dgm:pt>
    <dgm:pt modelId="{ECF7FB50-7ACD-4B80-B4AF-E87C208C23DA}" type="pres">
      <dgm:prSet presAssocID="{85BB4739-6C0E-4658-9E02-33F922E74E85}" presName="circleB" presStyleLbl="node1" presStyleIdx="1" presStyleCnt="6"/>
      <dgm:spPr/>
    </dgm:pt>
    <dgm:pt modelId="{55CB109A-7B3E-4A0F-B100-ABC136CBAFF0}" type="pres">
      <dgm:prSet presAssocID="{85BB4739-6C0E-4658-9E02-33F922E74E85}" presName="spaceB" presStyleCnt="0"/>
      <dgm:spPr/>
    </dgm:pt>
    <dgm:pt modelId="{8D6C0CB6-77E6-4ED5-815F-E0A4B866103D}" type="pres">
      <dgm:prSet presAssocID="{6F3E1EE1-2CD8-417D-9C25-ABC7E8B30755}" presName="space" presStyleCnt="0"/>
      <dgm:spPr/>
    </dgm:pt>
    <dgm:pt modelId="{8EFDDA64-BA9F-45D6-AE26-9B387564B954}" type="pres">
      <dgm:prSet presAssocID="{F429B457-5CE7-48B1-A9B5-E00C54E64D11}" presName="compositeA" presStyleCnt="0"/>
      <dgm:spPr/>
    </dgm:pt>
    <dgm:pt modelId="{6FCF0E55-2DD5-4E89-BBE7-E4FB47B96C94}" type="pres">
      <dgm:prSet presAssocID="{F429B457-5CE7-48B1-A9B5-E00C54E64D11}" presName="textA" presStyleLbl="revTx" presStyleIdx="2" presStyleCnt="6">
        <dgm:presLayoutVars>
          <dgm:bulletEnabled val="1"/>
        </dgm:presLayoutVars>
      </dgm:prSet>
      <dgm:spPr/>
      <dgm:t>
        <a:bodyPr/>
        <a:lstStyle/>
        <a:p>
          <a:endParaRPr lang="en-US"/>
        </a:p>
      </dgm:t>
    </dgm:pt>
    <dgm:pt modelId="{0B843CCA-9EF2-4CFF-95B9-68C0B687B31F}" type="pres">
      <dgm:prSet presAssocID="{F429B457-5CE7-48B1-A9B5-E00C54E64D11}" presName="circleA" presStyleLbl="node1" presStyleIdx="2" presStyleCnt="6"/>
      <dgm:spPr/>
    </dgm:pt>
    <dgm:pt modelId="{C5860C36-E565-4DC4-8596-A7009FF8FF86}" type="pres">
      <dgm:prSet presAssocID="{F429B457-5CE7-48B1-A9B5-E00C54E64D11}" presName="spaceA" presStyleCnt="0"/>
      <dgm:spPr/>
    </dgm:pt>
    <dgm:pt modelId="{5C69CBB6-DE37-4DE0-91F2-6BFC903D9683}" type="pres">
      <dgm:prSet presAssocID="{94C469F0-F3CB-4E3F-9B8C-65CDB1B91737}" presName="space" presStyleCnt="0"/>
      <dgm:spPr/>
    </dgm:pt>
    <dgm:pt modelId="{86363257-F224-4B0D-83E5-A7B4268BD421}" type="pres">
      <dgm:prSet presAssocID="{4F2D6E4D-8F5F-4037-9954-CD654A07F215}" presName="compositeB" presStyleCnt="0"/>
      <dgm:spPr/>
    </dgm:pt>
    <dgm:pt modelId="{E3C9F793-1CFB-4652-B8AF-7213C363573B}" type="pres">
      <dgm:prSet presAssocID="{4F2D6E4D-8F5F-4037-9954-CD654A07F215}" presName="textB" presStyleLbl="revTx" presStyleIdx="3" presStyleCnt="6">
        <dgm:presLayoutVars>
          <dgm:bulletEnabled val="1"/>
        </dgm:presLayoutVars>
      </dgm:prSet>
      <dgm:spPr/>
      <dgm:t>
        <a:bodyPr/>
        <a:lstStyle/>
        <a:p>
          <a:endParaRPr lang="en-US"/>
        </a:p>
      </dgm:t>
    </dgm:pt>
    <dgm:pt modelId="{534887B5-2815-4C33-944F-00A89F02A9F7}" type="pres">
      <dgm:prSet presAssocID="{4F2D6E4D-8F5F-4037-9954-CD654A07F215}" presName="circleB" presStyleLbl="node1" presStyleIdx="3" presStyleCnt="6"/>
      <dgm:spPr/>
    </dgm:pt>
    <dgm:pt modelId="{438A173B-7F34-4C40-8174-4B56D2596192}" type="pres">
      <dgm:prSet presAssocID="{4F2D6E4D-8F5F-4037-9954-CD654A07F215}" presName="spaceB" presStyleCnt="0"/>
      <dgm:spPr/>
    </dgm:pt>
    <dgm:pt modelId="{A4ACC640-82B2-41BD-9BE1-80A7579E6D5A}" type="pres">
      <dgm:prSet presAssocID="{2C48AAF4-CB98-4C8B-92CA-A1EB8314974D}" presName="space" presStyleCnt="0"/>
      <dgm:spPr/>
    </dgm:pt>
    <dgm:pt modelId="{EC3520F4-AB13-4455-8456-275DCCDFD432}" type="pres">
      <dgm:prSet presAssocID="{AF5166D2-67ED-43BF-BDB7-E7006E387A4A}" presName="compositeA" presStyleCnt="0"/>
      <dgm:spPr/>
    </dgm:pt>
    <dgm:pt modelId="{4829F9A9-A52E-4A89-96B9-02970415A231}" type="pres">
      <dgm:prSet presAssocID="{AF5166D2-67ED-43BF-BDB7-E7006E387A4A}" presName="textA" presStyleLbl="revTx" presStyleIdx="4" presStyleCnt="6">
        <dgm:presLayoutVars>
          <dgm:bulletEnabled val="1"/>
        </dgm:presLayoutVars>
      </dgm:prSet>
      <dgm:spPr/>
      <dgm:t>
        <a:bodyPr/>
        <a:lstStyle/>
        <a:p>
          <a:endParaRPr lang="en-US"/>
        </a:p>
      </dgm:t>
    </dgm:pt>
    <dgm:pt modelId="{788047EA-C0E0-4B49-AD43-285C16D1732F}" type="pres">
      <dgm:prSet presAssocID="{AF5166D2-67ED-43BF-BDB7-E7006E387A4A}" presName="circleA" presStyleLbl="node1" presStyleIdx="4" presStyleCnt="6"/>
      <dgm:spPr/>
    </dgm:pt>
    <dgm:pt modelId="{86CFFB59-9E8D-402D-B176-6945C71F6DCA}" type="pres">
      <dgm:prSet presAssocID="{AF5166D2-67ED-43BF-BDB7-E7006E387A4A}" presName="spaceA" presStyleCnt="0"/>
      <dgm:spPr/>
    </dgm:pt>
    <dgm:pt modelId="{6BC9DD10-1B8A-4E95-BB34-7E11781E8A77}" type="pres">
      <dgm:prSet presAssocID="{B7D9B02D-A485-4538-A0CC-A9A43ECD1508}" presName="space" presStyleCnt="0"/>
      <dgm:spPr/>
    </dgm:pt>
    <dgm:pt modelId="{ED1EC65B-2D9F-4AA4-9748-E32AD4D978A2}" type="pres">
      <dgm:prSet presAssocID="{C6A6DD2C-557A-4D10-B831-4F3E1944F835}" presName="compositeB" presStyleCnt="0"/>
      <dgm:spPr/>
    </dgm:pt>
    <dgm:pt modelId="{A31D048D-4E98-4087-AFED-9EA6F2A4BC34}" type="pres">
      <dgm:prSet presAssocID="{C6A6DD2C-557A-4D10-B831-4F3E1944F835}" presName="textB" presStyleLbl="revTx" presStyleIdx="5" presStyleCnt="6">
        <dgm:presLayoutVars>
          <dgm:bulletEnabled val="1"/>
        </dgm:presLayoutVars>
      </dgm:prSet>
      <dgm:spPr/>
      <dgm:t>
        <a:bodyPr/>
        <a:lstStyle/>
        <a:p>
          <a:endParaRPr lang="en-US"/>
        </a:p>
      </dgm:t>
    </dgm:pt>
    <dgm:pt modelId="{A9FB7A96-AECE-499B-95C1-4C8C5246B2DD}" type="pres">
      <dgm:prSet presAssocID="{C6A6DD2C-557A-4D10-B831-4F3E1944F835}" presName="circleB" presStyleLbl="node1" presStyleIdx="5" presStyleCnt="6"/>
      <dgm:spPr/>
    </dgm:pt>
    <dgm:pt modelId="{4062F738-FC15-4E25-A3FD-11C22CA4F456}" type="pres">
      <dgm:prSet presAssocID="{C6A6DD2C-557A-4D10-B831-4F3E1944F835}" presName="spaceB" presStyleCnt="0"/>
      <dgm:spPr/>
    </dgm:pt>
  </dgm:ptLst>
  <dgm:cxnLst>
    <dgm:cxn modelId="{A42F5912-6493-478F-A241-1D138A90BDE0}" srcId="{B297A7FB-AC2C-47AB-B030-2C3C0F54C52C}" destId="{C6A6DD2C-557A-4D10-B831-4F3E1944F835}" srcOrd="5" destOrd="0" parTransId="{A2B116F5-025E-4A16-9978-0FEF16847604}" sibTransId="{0679A1A3-4E75-470A-8F58-113BCD8F49C4}"/>
    <dgm:cxn modelId="{0E42610C-E01D-4CBE-94BC-177D77F45750}" srcId="{B297A7FB-AC2C-47AB-B030-2C3C0F54C52C}" destId="{85BB4739-6C0E-4658-9E02-33F922E74E85}" srcOrd="1" destOrd="0" parTransId="{F09471F9-3D0E-4754-B9EE-FA2F7178B670}" sibTransId="{6F3E1EE1-2CD8-417D-9C25-ABC7E8B30755}"/>
    <dgm:cxn modelId="{EB77935F-A16A-4D5D-B767-172D374211C8}" type="presOf" srcId="{51A6E69C-221D-4C83-9F80-0520D4CD3C41}" destId="{D660DB17-6D70-43F0-BF22-22CCDC162F11}" srcOrd="0" destOrd="0" presId="urn:microsoft.com/office/officeart/2005/8/layout/hProcess11"/>
    <dgm:cxn modelId="{C3AD529E-61B5-430E-A4BF-D9D7ACF01396}" type="presOf" srcId="{B297A7FB-AC2C-47AB-B030-2C3C0F54C52C}" destId="{671BB874-173B-41ED-8DDB-AE8A4D91DE71}" srcOrd="0" destOrd="0" presId="urn:microsoft.com/office/officeart/2005/8/layout/hProcess11"/>
    <dgm:cxn modelId="{D416B391-4BC7-436D-92FC-C5E27B09D2D7}" srcId="{B297A7FB-AC2C-47AB-B030-2C3C0F54C52C}" destId="{51A6E69C-221D-4C83-9F80-0520D4CD3C41}" srcOrd="0" destOrd="0" parTransId="{5E28D55E-0388-4C25-BFB2-F6817B864C14}" sibTransId="{2C4B4FD5-8C80-4E3E-A9E2-6A64050241B5}"/>
    <dgm:cxn modelId="{CB6DA291-FAD5-44A5-83BD-CE269711D209}" srcId="{B297A7FB-AC2C-47AB-B030-2C3C0F54C52C}" destId="{4F2D6E4D-8F5F-4037-9954-CD654A07F215}" srcOrd="3" destOrd="0" parTransId="{69DADE12-6F08-4304-8E03-0F77FDEEEBFD}" sibTransId="{2C48AAF4-CB98-4C8B-92CA-A1EB8314974D}"/>
    <dgm:cxn modelId="{04A6386B-C4B3-4D64-84F9-BD82B51FCF68}" type="presOf" srcId="{AF5166D2-67ED-43BF-BDB7-E7006E387A4A}" destId="{4829F9A9-A52E-4A89-96B9-02970415A231}" srcOrd="0" destOrd="0" presId="urn:microsoft.com/office/officeart/2005/8/layout/hProcess11"/>
    <dgm:cxn modelId="{E40484ED-A333-468D-87A9-63CECB2669A4}" type="presOf" srcId="{4F2D6E4D-8F5F-4037-9954-CD654A07F215}" destId="{E3C9F793-1CFB-4652-B8AF-7213C363573B}" srcOrd="0" destOrd="0" presId="urn:microsoft.com/office/officeart/2005/8/layout/hProcess11"/>
    <dgm:cxn modelId="{C33F92EE-7889-4C4A-AA8F-F9B2F9A69ACA}" srcId="{B297A7FB-AC2C-47AB-B030-2C3C0F54C52C}" destId="{F429B457-5CE7-48B1-A9B5-E00C54E64D11}" srcOrd="2" destOrd="0" parTransId="{D2997989-D081-4DC0-8967-6EB5B38E965B}" sibTransId="{94C469F0-F3CB-4E3F-9B8C-65CDB1B91737}"/>
    <dgm:cxn modelId="{BE65C543-6B47-46DC-9FB8-C7C572EEC211}" srcId="{B297A7FB-AC2C-47AB-B030-2C3C0F54C52C}" destId="{AF5166D2-67ED-43BF-BDB7-E7006E387A4A}" srcOrd="4" destOrd="0" parTransId="{29215AB8-0284-40D2-A0E0-47D09E936C0A}" sibTransId="{B7D9B02D-A485-4538-A0CC-A9A43ECD1508}"/>
    <dgm:cxn modelId="{A237D363-91D2-4C48-A2A2-85D51C3ADE02}" type="presOf" srcId="{F429B457-5CE7-48B1-A9B5-E00C54E64D11}" destId="{6FCF0E55-2DD5-4E89-BBE7-E4FB47B96C94}" srcOrd="0" destOrd="0" presId="urn:microsoft.com/office/officeart/2005/8/layout/hProcess11"/>
    <dgm:cxn modelId="{FB313CAB-495C-45F4-AC9B-227118A9D137}" type="presOf" srcId="{85BB4739-6C0E-4658-9E02-33F922E74E85}" destId="{A35975E9-937A-4076-8F16-C8D5C10FE775}" srcOrd="0" destOrd="0" presId="urn:microsoft.com/office/officeart/2005/8/layout/hProcess11"/>
    <dgm:cxn modelId="{03BA776F-244B-4824-A416-751999A414B2}" type="presOf" srcId="{C6A6DD2C-557A-4D10-B831-4F3E1944F835}" destId="{A31D048D-4E98-4087-AFED-9EA6F2A4BC34}" srcOrd="0" destOrd="0" presId="urn:microsoft.com/office/officeart/2005/8/layout/hProcess11"/>
    <dgm:cxn modelId="{855447B3-2AE1-48EA-B0CB-7448F627963E}" type="presParOf" srcId="{671BB874-173B-41ED-8DDB-AE8A4D91DE71}" destId="{0D68D160-F56F-4AC8-B7BD-BDAD8BC55A17}" srcOrd="0" destOrd="0" presId="urn:microsoft.com/office/officeart/2005/8/layout/hProcess11"/>
    <dgm:cxn modelId="{E533FC08-5849-45B7-A4E5-8BD212F1DC18}" type="presParOf" srcId="{671BB874-173B-41ED-8DDB-AE8A4D91DE71}" destId="{5617FAE8-6C80-440C-8A6C-4AB39F446996}" srcOrd="1" destOrd="0" presId="urn:microsoft.com/office/officeart/2005/8/layout/hProcess11"/>
    <dgm:cxn modelId="{57C90056-DAD5-4D70-8D4F-96ECFA860464}" type="presParOf" srcId="{5617FAE8-6C80-440C-8A6C-4AB39F446996}" destId="{4326D889-9882-45FB-94BB-A53A926DC760}" srcOrd="0" destOrd="0" presId="urn:microsoft.com/office/officeart/2005/8/layout/hProcess11"/>
    <dgm:cxn modelId="{56A63E5C-152E-4B51-97FA-0DABE8456A0C}" type="presParOf" srcId="{4326D889-9882-45FB-94BB-A53A926DC760}" destId="{D660DB17-6D70-43F0-BF22-22CCDC162F11}" srcOrd="0" destOrd="0" presId="urn:microsoft.com/office/officeart/2005/8/layout/hProcess11"/>
    <dgm:cxn modelId="{86B245CC-4862-4F8C-A7FF-5C65FF28396E}" type="presParOf" srcId="{4326D889-9882-45FB-94BB-A53A926DC760}" destId="{27537A81-154C-4125-AEA6-4D2F338AF06F}" srcOrd="1" destOrd="0" presId="urn:microsoft.com/office/officeart/2005/8/layout/hProcess11"/>
    <dgm:cxn modelId="{82B5C894-AA05-4520-A3A4-367187C09886}" type="presParOf" srcId="{4326D889-9882-45FB-94BB-A53A926DC760}" destId="{745B8299-4E7C-428B-8BC9-4273D7138B89}" srcOrd="2" destOrd="0" presId="urn:microsoft.com/office/officeart/2005/8/layout/hProcess11"/>
    <dgm:cxn modelId="{D37E0952-5F8D-4B2B-BA7B-96F7E1EBEABD}" type="presParOf" srcId="{5617FAE8-6C80-440C-8A6C-4AB39F446996}" destId="{E1EA7B56-DC97-4C81-B1A3-F90CE5226796}" srcOrd="1" destOrd="0" presId="urn:microsoft.com/office/officeart/2005/8/layout/hProcess11"/>
    <dgm:cxn modelId="{5E1ED2B1-9C48-4DF3-8F9A-CA0AE2F121F1}" type="presParOf" srcId="{5617FAE8-6C80-440C-8A6C-4AB39F446996}" destId="{3F0D03B7-92AB-45C9-9B1D-BCC6BD390E89}" srcOrd="2" destOrd="0" presId="urn:microsoft.com/office/officeart/2005/8/layout/hProcess11"/>
    <dgm:cxn modelId="{A33FDAE5-1A66-4FFD-9863-355EE6304A59}" type="presParOf" srcId="{3F0D03B7-92AB-45C9-9B1D-BCC6BD390E89}" destId="{A35975E9-937A-4076-8F16-C8D5C10FE775}" srcOrd="0" destOrd="0" presId="urn:microsoft.com/office/officeart/2005/8/layout/hProcess11"/>
    <dgm:cxn modelId="{06AE00AF-EC0C-46FA-A796-F296ADB0F852}" type="presParOf" srcId="{3F0D03B7-92AB-45C9-9B1D-BCC6BD390E89}" destId="{ECF7FB50-7ACD-4B80-B4AF-E87C208C23DA}" srcOrd="1" destOrd="0" presId="urn:microsoft.com/office/officeart/2005/8/layout/hProcess11"/>
    <dgm:cxn modelId="{AB72307D-899D-48B1-9F5E-EE6C7EFACD92}" type="presParOf" srcId="{3F0D03B7-92AB-45C9-9B1D-BCC6BD390E89}" destId="{55CB109A-7B3E-4A0F-B100-ABC136CBAFF0}" srcOrd="2" destOrd="0" presId="urn:microsoft.com/office/officeart/2005/8/layout/hProcess11"/>
    <dgm:cxn modelId="{F7DA989E-0E30-4919-BD5F-BCB1493380E1}" type="presParOf" srcId="{5617FAE8-6C80-440C-8A6C-4AB39F446996}" destId="{8D6C0CB6-77E6-4ED5-815F-E0A4B866103D}" srcOrd="3" destOrd="0" presId="urn:microsoft.com/office/officeart/2005/8/layout/hProcess11"/>
    <dgm:cxn modelId="{7E2A99F7-D09F-46E3-ADE4-4FF43B20ACCA}" type="presParOf" srcId="{5617FAE8-6C80-440C-8A6C-4AB39F446996}" destId="{8EFDDA64-BA9F-45D6-AE26-9B387564B954}" srcOrd="4" destOrd="0" presId="urn:microsoft.com/office/officeart/2005/8/layout/hProcess11"/>
    <dgm:cxn modelId="{9D064E8E-8FA8-4695-9A28-9694ABFB6720}" type="presParOf" srcId="{8EFDDA64-BA9F-45D6-AE26-9B387564B954}" destId="{6FCF0E55-2DD5-4E89-BBE7-E4FB47B96C94}" srcOrd="0" destOrd="0" presId="urn:microsoft.com/office/officeart/2005/8/layout/hProcess11"/>
    <dgm:cxn modelId="{6706BBCA-DC4A-4CC2-9794-E7625B0DA7BC}" type="presParOf" srcId="{8EFDDA64-BA9F-45D6-AE26-9B387564B954}" destId="{0B843CCA-9EF2-4CFF-95B9-68C0B687B31F}" srcOrd="1" destOrd="0" presId="urn:microsoft.com/office/officeart/2005/8/layout/hProcess11"/>
    <dgm:cxn modelId="{B430A6FF-1858-4FE6-8814-52271C8EE82D}" type="presParOf" srcId="{8EFDDA64-BA9F-45D6-AE26-9B387564B954}" destId="{C5860C36-E565-4DC4-8596-A7009FF8FF86}" srcOrd="2" destOrd="0" presId="urn:microsoft.com/office/officeart/2005/8/layout/hProcess11"/>
    <dgm:cxn modelId="{E747EA49-92B6-49DD-8CFA-6EFA0A8D8F88}" type="presParOf" srcId="{5617FAE8-6C80-440C-8A6C-4AB39F446996}" destId="{5C69CBB6-DE37-4DE0-91F2-6BFC903D9683}" srcOrd="5" destOrd="0" presId="urn:microsoft.com/office/officeart/2005/8/layout/hProcess11"/>
    <dgm:cxn modelId="{DEFBA789-7BAF-49D9-BBEA-FE7A9D9C8918}" type="presParOf" srcId="{5617FAE8-6C80-440C-8A6C-4AB39F446996}" destId="{86363257-F224-4B0D-83E5-A7B4268BD421}" srcOrd="6" destOrd="0" presId="urn:microsoft.com/office/officeart/2005/8/layout/hProcess11"/>
    <dgm:cxn modelId="{ECD7E261-217D-46A5-8B40-9398E817FCE5}" type="presParOf" srcId="{86363257-F224-4B0D-83E5-A7B4268BD421}" destId="{E3C9F793-1CFB-4652-B8AF-7213C363573B}" srcOrd="0" destOrd="0" presId="urn:microsoft.com/office/officeart/2005/8/layout/hProcess11"/>
    <dgm:cxn modelId="{6EE185DC-E4BC-45F5-B2BA-C0B679D1C105}" type="presParOf" srcId="{86363257-F224-4B0D-83E5-A7B4268BD421}" destId="{534887B5-2815-4C33-944F-00A89F02A9F7}" srcOrd="1" destOrd="0" presId="urn:microsoft.com/office/officeart/2005/8/layout/hProcess11"/>
    <dgm:cxn modelId="{8E355E51-6AB3-427C-9ECC-029A2E29AC2D}" type="presParOf" srcId="{86363257-F224-4B0D-83E5-A7B4268BD421}" destId="{438A173B-7F34-4C40-8174-4B56D2596192}" srcOrd="2" destOrd="0" presId="urn:microsoft.com/office/officeart/2005/8/layout/hProcess11"/>
    <dgm:cxn modelId="{56CD3809-640B-41AD-BE37-9CBECCCD1C16}" type="presParOf" srcId="{5617FAE8-6C80-440C-8A6C-4AB39F446996}" destId="{A4ACC640-82B2-41BD-9BE1-80A7579E6D5A}" srcOrd="7" destOrd="0" presId="urn:microsoft.com/office/officeart/2005/8/layout/hProcess11"/>
    <dgm:cxn modelId="{D13BDD07-9AAE-426A-ADE5-BB05DAB98A75}" type="presParOf" srcId="{5617FAE8-6C80-440C-8A6C-4AB39F446996}" destId="{EC3520F4-AB13-4455-8456-275DCCDFD432}" srcOrd="8" destOrd="0" presId="urn:microsoft.com/office/officeart/2005/8/layout/hProcess11"/>
    <dgm:cxn modelId="{47636FD1-F238-4A52-94BC-8666D5AE2524}" type="presParOf" srcId="{EC3520F4-AB13-4455-8456-275DCCDFD432}" destId="{4829F9A9-A52E-4A89-96B9-02970415A231}" srcOrd="0" destOrd="0" presId="urn:microsoft.com/office/officeart/2005/8/layout/hProcess11"/>
    <dgm:cxn modelId="{0333A0A4-EB03-4F5A-92C2-54911908C412}" type="presParOf" srcId="{EC3520F4-AB13-4455-8456-275DCCDFD432}" destId="{788047EA-C0E0-4B49-AD43-285C16D1732F}" srcOrd="1" destOrd="0" presId="urn:microsoft.com/office/officeart/2005/8/layout/hProcess11"/>
    <dgm:cxn modelId="{6BB9B3DA-0D49-447D-A577-66B93E3F1FCB}" type="presParOf" srcId="{EC3520F4-AB13-4455-8456-275DCCDFD432}" destId="{86CFFB59-9E8D-402D-B176-6945C71F6DCA}" srcOrd="2" destOrd="0" presId="urn:microsoft.com/office/officeart/2005/8/layout/hProcess11"/>
    <dgm:cxn modelId="{B5EB88B1-8001-4729-B13C-0E9B1E392E78}" type="presParOf" srcId="{5617FAE8-6C80-440C-8A6C-4AB39F446996}" destId="{6BC9DD10-1B8A-4E95-BB34-7E11781E8A77}" srcOrd="9" destOrd="0" presId="urn:microsoft.com/office/officeart/2005/8/layout/hProcess11"/>
    <dgm:cxn modelId="{2F452887-CCCC-4FCF-A7D3-44F6C91A0115}" type="presParOf" srcId="{5617FAE8-6C80-440C-8A6C-4AB39F446996}" destId="{ED1EC65B-2D9F-4AA4-9748-E32AD4D978A2}" srcOrd="10" destOrd="0" presId="urn:microsoft.com/office/officeart/2005/8/layout/hProcess11"/>
    <dgm:cxn modelId="{5A88399B-6E61-41E2-B0CE-F384CB78EAE1}" type="presParOf" srcId="{ED1EC65B-2D9F-4AA4-9748-E32AD4D978A2}" destId="{A31D048D-4E98-4087-AFED-9EA6F2A4BC34}" srcOrd="0" destOrd="0" presId="urn:microsoft.com/office/officeart/2005/8/layout/hProcess11"/>
    <dgm:cxn modelId="{EB610EEC-BED2-4417-A1E5-06BE2CFD841A}" type="presParOf" srcId="{ED1EC65B-2D9F-4AA4-9748-E32AD4D978A2}" destId="{A9FB7A96-AECE-499B-95C1-4C8C5246B2DD}" srcOrd="1" destOrd="0" presId="urn:microsoft.com/office/officeart/2005/8/layout/hProcess11"/>
    <dgm:cxn modelId="{711ACC45-E719-4E84-BF79-B2A02CEBA64D}" type="presParOf" srcId="{ED1EC65B-2D9F-4AA4-9748-E32AD4D978A2}" destId="{4062F738-FC15-4E25-A3FD-11C22CA4F45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8D160-F56F-4AC8-B7BD-BDAD8BC55A17}">
      <dsp:nvSpPr>
        <dsp:cNvPr id="0" name=""/>
        <dsp:cNvSpPr/>
      </dsp:nvSpPr>
      <dsp:spPr>
        <a:xfrm>
          <a:off x="0" y="1219199"/>
          <a:ext cx="9144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0DB17-6D70-43F0-BF22-22CCDC162F11}">
      <dsp:nvSpPr>
        <dsp:cNvPr id="0" name=""/>
        <dsp:cNvSpPr/>
      </dsp:nvSpPr>
      <dsp:spPr>
        <a:xfrm>
          <a:off x="2260" y="0"/>
          <a:ext cx="131601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111 B.C.</a:t>
          </a:r>
        </a:p>
        <a:p>
          <a:pPr lvl="0" algn="ctr" defTabSz="711200">
            <a:lnSpc>
              <a:spcPct val="90000"/>
            </a:lnSpc>
            <a:spcBef>
              <a:spcPct val="0"/>
            </a:spcBef>
            <a:spcAft>
              <a:spcPct val="35000"/>
            </a:spcAft>
          </a:pPr>
          <a:r>
            <a:rPr lang="en-US" sz="1600" kern="1200" dirty="0" smtClean="0"/>
            <a:t>China conquers Vietnam</a:t>
          </a:r>
          <a:endParaRPr lang="en-US" sz="1600" kern="1200" dirty="0"/>
        </a:p>
      </dsp:txBody>
      <dsp:txXfrm>
        <a:off x="2260" y="0"/>
        <a:ext cx="1316012" cy="1625600"/>
      </dsp:txXfrm>
    </dsp:sp>
    <dsp:sp modelId="{27537A81-154C-4125-AEA6-4D2F338AF06F}">
      <dsp:nvSpPr>
        <dsp:cNvPr id="0" name=""/>
        <dsp:cNvSpPr/>
      </dsp:nvSpPr>
      <dsp:spPr>
        <a:xfrm>
          <a:off x="457066"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975E9-937A-4076-8F16-C8D5C10FE775}">
      <dsp:nvSpPr>
        <dsp:cNvPr id="0" name=""/>
        <dsp:cNvSpPr/>
      </dsp:nvSpPr>
      <dsp:spPr>
        <a:xfrm>
          <a:off x="1384073" y="2438399"/>
          <a:ext cx="131601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1883: France takes control of Vietnam</a:t>
          </a:r>
          <a:endParaRPr lang="en-US" sz="1600" kern="1200" dirty="0"/>
        </a:p>
      </dsp:txBody>
      <dsp:txXfrm>
        <a:off x="1384073" y="2438399"/>
        <a:ext cx="1316012" cy="1625600"/>
      </dsp:txXfrm>
    </dsp:sp>
    <dsp:sp modelId="{ECF7FB50-7ACD-4B80-B4AF-E87C208C23DA}">
      <dsp:nvSpPr>
        <dsp:cNvPr id="0" name=""/>
        <dsp:cNvSpPr/>
      </dsp:nvSpPr>
      <dsp:spPr>
        <a:xfrm>
          <a:off x="183888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F0E55-2DD5-4E89-BBE7-E4FB47B96C94}">
      <dsp:nvSpPr>
        <dsp:cNvPr id="0" name=""/>
        <dsp:cNvSpPr/>
      </dsp:nvSpPr>
      <dsp:spPr>
        <a:xfrm>
          <a:off x="2765886" y="0"/>
          <a:ext cx="131601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1940: WWII breaks out--Japan Takes control of Vietnam</a:t>
          </a:r>
          <a:endParaRPr lang="en-US" sz="1600" kern="1200" dirty="0"/>
        </a:p>
      </dsp:txBody>
      <dsp:txXfrm>
        <a:off x="2765886" y="0"/>
        <a:ext cx="1316012" cy="1625600"/>
      </dsp:txXfrm>
    </dsp:sp>
    <dsp:sp modelId="{0B843CCA-9EF2-4CFF-95B9-68C0B687B31F}">
      <dsp:nvSpPr>
        <dsp:cNvPr id="0" name=""/>
        <dsp:cNvSpPr/>
      </dsp:nvSpPr>
      <dsp:spPr>
        <a:xfrm>
          <a:off x="322069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9F793-1CFB-4652-B8AF-7213C363573B}">
      <dsp:nvSpPr>
        <dsp:cNvPr id="0" name=""/>
        <dsp:cNvSpPr/>
      </dsp:nvSpPr>
      <dsp:spPr>
        <a:xfrm>
          <a:off x="4147700" y="2438399"/>
          <a:ext cx="131601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1946: France tries to take Vietnam back; is defeated at </a:t>
          </a:r>
          <a:r>
            <a:rPr lang="en-US" sz="1600" kern="1200" dirty="0" err="1" smtClean="0"/>
            <a:t>Dien</a:t>
          </a:r>
          <a:r>
            <a:rPr lang="en-US" sz="1600" kern="1200" dirty="0" smtClean="0"/>
            <a:t> Bien </a:t>
          </a:r>
          <a:r>
            <a:rPr lang="en-US" sz="1600" kern="1200" dirty="0" err="1" smtClean="0"/>
            <a:t>Phu</a:t>
          </a:r>
          <a:endParaRPr lang="en-US" sz="1600" kern="1200" dirty="0"/>
        </a:p>
      </dsp:txBody>
      <dsp:txXfrm>
        <a:off x="4147700" y="2438399"/>
        <a:ext cx="1316012" cy="1625600"/>
      </dsp:txXfrm>
    </dsp:sp>
    <dsp:sp modelId="{534887B5-2815-4C33-944F-00A89F02A9F7}">
      <dsp:nvSpPr>
        <dsp:cNvPr id="0" name=""/>
        <dsp:cNvSpPr/>
      </dsp:nvSpPr>
      <dsp:spPr>
        <a:xfrm>
          <a:off x="4602506"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9F9A9-A52E-4A89-96B9-02970415A231}">
      <dsp:nvSpPr>
        <dsp:cNvPr id="0" name=""/>
        <dsp:cNvSpPr/>
      </dsp:nvSpPr>
      <dsp:spPr>
        <a:xfrm>
          <a:off x="5529513" y="0"/>
          <a:ext cx="131601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1954: Vietnam divided in two</a:t>
          </a:r>
          <a:endParaRPr lang="en-US" sz="1600" kern="1200" dirty="0"/>
        </a:p>
      </dsp:txBody>
      <dsp:txXfrm>
        <a:off x="5529513" y="0"/>
        <a:ext cx="1316012" cy="1625600"/>
      </dsp:txXfrm>
    </dsp:sp>
    <dsp:sp modelId="{788047EA-C0E0-4B49-AD43-285C16D1732F}">
      <dsp:nvSpPr>
        <dsp:cNvPr id="0" name=""/>
        <dsp:cNvSpPr/>
      </dsp:nvSpPr>
      <dsp:spPr>
        <a:xfrm>
          <a:off x="598431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D048D-4E98-4087-AFED-9EA6F2A4BC34}">
      <dsp:nvSpPr>
        <dsp:cNvPr id="0" name=""/>
        <dsp:cNvSpPr/>
      </dsp:nvSpPr>
      <dsp:spPr>
        <a:xfrm>
          <a:off x="6911326" y="2438399"/>
          <a:ext cx="131601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1965: America sends combat troops to Vietnam</a:t>
          </a:r>
          <a:endParaRPr lang="en-US" sz="1600" kern="1200" dirty="0"/>
        </a:p>
      </dsp:txBody>
      <dsp:txXfrm>
        <a:off x="6911326" y="2438399"/>
        <a:ext cx="1316012" cy="1625600"/>
      </dsp:txXfrm>
    </dsp:sp>
    <dsp:sp modelId="{A9FB7A96-AECE-499B-95C1-4C8C5246B2DD}">
      <dsp:nvSpPr>
        <dsp:cNvPr id="0" name=""/>
        <dsp:cNvSpPr/>
      </dsp:nvSpPr>
      <dsp:spPr>
        <a:xfrm>
          <a:off x="736613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A2649-04B0-44F4-A3D8-C3520F8DFC6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136538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A2649-04B0-44F4-A3D8-C3520F8DFC6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223749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A2649-04B0-44F4-A3D8-C3520F8DFC6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130745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A2649-04B0-44F4-A3D8-C3520F8DFC6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248532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A2649-04B0-44F4-A3D8-C3520F8DFC6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331745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A2649-04B0-44F4-A3D8-C3520F8DFC6F}"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239336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A2649-04B0-44F4-A3D8-C3520F8DFC6F}"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239819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A2649-04B0-44F4-A3D8-C3520F8DFC6F}"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104807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A2649-04B0-44F4-A3D8-C3520F8DFC6F}"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383099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A2649-04B0-44F4-A3D8-C3520F8DFC6F}"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424969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A2649-04B0-44F4-A3D8-C3520F8DFC6F}"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E7F53-7434-465D-83BE-AA6EA8E937C3}" type="slidenum">
              <a:rPr lang="en-US" smtClean="0"/>
              <a:t>‹#›</a:t>
            </a:fld>
            <a:endParaRPr lang="en-US"/>
          </a:p>
        </p:txBody>
      </p:sp>
    </p:spTree>
    <p:extLst>
      <p:ext uri="{BB962C8B-B14F-4D97-AF65-F5344CB8AC3E}">
        <p14:creationId xmlns:p14="http://schemas.microsoft.com/office/powerpoint/2010/main" val="411314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A2649-04B0-44F4-A3D8-C3520F8DFC6F}" type="datetimeFigureOut">
              <a:rPr lang="en-US" smtClean="0"/>
              <a:t>5/1/2015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E7F53-7434-465D-83BE-AA6EA8E937C3}" type="slidenum">
              <a:rPr lang="en-US" smtClean="0"/>
              <a:t>‹#›</a:t>
            </a:fld>
            <a:endParaRPr lang="en-US"/>
          </a:p>
        </p:txBody>
      </p:sp>
    </p:spTree>
    <p:extLst>
      <p:ext uri="{BB962C8B-B14F-4D97-AF65-F5344CB8AC3E}">
        <p14:creationId xmlns:p14="http://schemas.microsoft.com/office/powerpoint/2010/main" val="373723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1946-1991= The Cold </a:t>
            </a:r>
            <a:r>
              <a:rPr lang="en-US" dirty="0" smtClean="0"/>
              <a:t>War</a:t>
            </a:r>
          </a:p>
          <a:p>
            <a:pPr marL="0" indent="0">
              <a:buNone/>
            </a:pPr>
            <a:endParaRPr lang="en-US" dirty="0"/>
          </a:p>
          <a:p>
            <a:pPr marL="0" indent="0">
              <a:buNone/>
            </a:pPr>
            <a:r>
              <a:rPr lang="en-US" dirty="0" smtClean="0"/>
              <a:t>1955-1975= U.S. involvement in Vietnam</a:t>
            </a:r>
          </a:p>
          <a:p>
            <a:pPr marL="0" indent="0">
              <a:buNone/>
            </a:pPr>
            <a:endParaRPr lang="en-US" dirty="0" smtClean="0"/>
          </a:p>
          <a:p>
            <a:pPr marL="0" indent="0">
              <a:buNone/>
            </a:pPr>
            <a:r>
              <a:rPr lang="en-US" dirty="0" smtClean="0"/>
              <a:t>1954-1968= The Civil Rights Movement</a:t>
            </a:r>
            <a:endParaRPr lang="en-US" dirty="0"/>
          </a:p>
        </p:txBody>
      </p:sp>
    </p:spTree>
    <p:extLst>
      <p:ext uri="{BB962C8B-B14F-4D97-AF65-F5344CB8AC3E}">
        <p14:creationId xmlns:p14="http://schemas.microsoft.com/office/powerpoint/2010/main" val="138821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8" y="272420"/>
            <a:ext cx="8229600" cy="1143000"/>
          </a:xfrm>
        </p:spPr>
        <p:txBody>
          <a:bodyPr/>
          <a:lstStyle/>
          <a:p>
            <a:r>
              <a:rPr lang="en-US" dirty="0" smtClean="0"/>
              <a:t>The Role of the 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Truman Doctrine - A promise that the U.S. would help any  nation resist Communist aggression</a:t>
            </a:r>
          </a:p>
          <a:p>
            <a:pPr lvl="1"/>
            <a:r>
              <a:rPr lang="en-US" dirty="0" smtClean="0"/>
              <a:t>Sent billions of dollars in aid to the South during the 1950s</a:t>
            </a:r>
          </a:p>
          <a:p>
            <a:pPr lvl="1"/>
            <a:r>
              <a:rPr lang="en-US" dirty="0" smtClean="0"/>
              <a:t>Sent 100s of soldiers to advise and train the South Vietnamese (but not to fight)</a:t>
            </a:r>
          </a:p>
          <a:p>
            <a:endParaRPr lang="en-US" dirty="0" smtClean="0"/>
          </a:p>
          <a:p>
            <a:r>
              <a:rPr lang="en-US" dirty="0" smtClean="0"/>
              <a:t>Domino Theory –if one country falls to Communism, surrounding countries will fall too (like dominoes)</a:t>
            </a:r>
          </a:p>
          <a:p>
            <a:pPr marL="0" indent="0">
              <a:buNone/>
            </a:pPr>
            <a:endParaRPr lang="en-US" dirty="0"/>
          </a:p>
        </p:txBody>
      </p:sp>
      <p:pic>
        <p:nvPicPr>
          <p:cNvPr id="4" name="Picture 2" descr="http://upload.wikimedia.org/wikipedia/commons/6/63/Dwight_D._Eisenhower,_official_photo_portrait,_May_29,_19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8291"/>
            <a:ext cx="1128015" cy="1412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truman.gov/sites/default/files/wysiwyg-uploads/220px-Harry-tru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38291"/>
            <a:ext cx="1104900" cy="14112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a/ae/Domino_theory.svg/350px-Domino_theory.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562600"/>
            <a:ext cx="3983182" cy="10583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utdallas.edu/news/imgs/photos-2013-11/jfk-550-2013-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52400"/>
            <a:ext cx="113431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late.com/content/dam/slate/articles/news_and_politics/war_stories/2012/06/120601_WS_LBJ.jpg.CROP.article250-medi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500" y="152400"/>
            <a:ext cx="1110500" cy="147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41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Diem and the U.S.</a:t>
            </a:r>
            <a:endParaRPr lang="en-US" dirty="0"/>
          </a:p>
        </p:txBody>
      </p:sp>
      <p:sp>
        <p:nvSpPr>
          <p:cNvPr id="3" name="Content Placeholder 2"/>
          <p:cNvSpPr>
            <a:spLocks noGrp="1"/>
          </p:cNvSpPr>
          <p:nvPr>
            <p:ph idx="1"/>
          </p:nvPr>
        </p:nvSpPr>
        <p:spPr>
          <a:xfrm>
            <a:off x="173182" y="1648691"/>
            <a:ext cx="8818418" cy="4904509"/>
          </a:xfrm>
        </p:spPr>
        <p:txBody>
          <a:bodyPr>
            <a:normAutofit lnSpcReduction="10000"/>
          </a:bodyPr>
          <a:lstStyle/>
          <a:p>
            <a:r>
              <a:rPr lang="en-US" dirty="0" smtClean="0"/>
              <a:t>U.S. pressured Diem to help the South Vietnamese poor in order to make communism less appealing</a:t>
            </a:r>
          </a:p>
          <a:p>
            <a:pPr lvl="1"/>
            <a:r>
              <a:rPr lang="en-US" dirty="0" smtClean="0"/>
              <a:t>Diem ignored this</a:t>
            </a:r>
          </a:p>
          <a:p>
            <a:pPr marL="457200" lvl="1" indent="0">
              <a:buNone/>
            </a:pPr>
            <a:endParaRPr lang="en-US" dirty="0" smtClean="0"/>
          </a:p>
          <a:p>
            <a:r>
              <a:rPr lang="en-US" dirty="0" smtClean="0"/>
              <a:t>Diem took rights away from the Vietnamese</a:t>
            </a:r>
          </a:p>
          <a:p>
            <a:pPr lvl="1"/>
            <a:r>
              <a:rPr lang="en-US" dirty="0" smtClean="0"/>
              <a:t>Persecuted Buddhists because they “were helping communists”</a:t>
            </a:r>
          </a:p>
          <a:p>
            <a:pPr lvl="2"/>
            <a:r>
              <a:rPr lang="en-US" dirty="0" smtClean="0"/>
              <a:t>Outcry and protests begin against Diem including self-immolation by Buddhist monks</a:t>
            </a:r>
          </a:p>
        </p:txBody>
      </p:sp>
      <p:pic>
        <p:nvPicPr>
          <p:cNvPr id="7170" name="Picture 2" descr="http://www.utdallas.edu/news/imgs/photos-2013-11/jfk-550-201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82" y="152400"/>
            <a:ext cx="113431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89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upload.wikimedia.org/wikipedia/en/3/38/Th%C3%ADch_Qu%E1%BA%A3ng_%C4%90%E1%BB%A9c_self-immo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201523" cy="59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61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withdraws its support</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dirty="0" smtClean="0"/>
              <a:t>By 1963, the United States (under Kennedy) no longer supported Diem and encouraged the South Vietnamese military to overthrow him.</a:t>
            </a:r>
          </a:p>
          <a:p>
            <a:pPr marL="0" indent="0">
              <a:buNone/>
            </a:pPr>
            <a:endParaRPr lang="en-US" dirty="0" smtClean="0"/>
          </a:p>
          <a:p>
            <a:pPr lvl="1"/>
            <a:r>
              <a:rPr lang="en-US" dirty="0" smtClean="0"/>
              <a:t>Not only did the military overtake the government, they assassinated Diem—which the U.S. did not support.</a:t>
            </a:r>
          </a:p>
          <a:p>
            <a:pPr marL="457200" lvl="1" indent="0">
              <a:buNone/>
            </a:pPr>
            <a:endParaRPr lang="en-US" dirty="0" smtClean="0"/>
          </a:p>
          <a:p>
            <a:r>
              <a:rPr lang="en-US" dirty="0" smtClean="0"/>
              <a:t>The United States sends an additional 15,000 military advisors to the South following Diem’s assassination as well as navy vessels to patrol the seas</a:t>
            </a:r>
          </a:p>
          <a:p>
            <a:pPr marL="0" indent="0">
              <a:buNone/>
            </a:pPr>
            <a:endParaRPr lang="en-US" dirty="0" smtClean="0"/>
          </a:p>
          <a:p>
            <a:r>
              <a:rPr lang="en-US" dirty="0" smtClean="0"/>
              <a:t>Kennedy dies in November of 1963</a:t>
            </a:r>
            <a:endParaRPr lang="en-US" dirty="0"/>
          </a:p>
        </p:txBody>
      </p:sp>
      <p:pic>
        <p:nvPicPr>
          <p:cNvPr id="6" name="Picture 2" descr="http://www.utdallas.edu/news/imgs/photos-2013-11/jfk-550-2013-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13431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33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7" y="314249"/>
            <a:ext cx="8229600" cy="1143000"/>
          </a:xfrm>
        </p:spPr>
        <p:txBody>
          <a:bodyPr/>
          <a:lstStyle/>
          <a:p>
            <a:r>
              <a:rPr lang="en-US" dirty="0" smtClean="0"/>
              <a:t>The Gulf of Tonkin Incident</a:t>
            </a:r>
            <a:endParaRPr lang="en-US" dirty="0"/>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pPr marL="0" indent="0">
              <a:buNone/>
            </a:pPr>
            <a:r>
              <a:rPr lang="en-US" dirty="0" smtClean="0"/>
              <a:t>In the summer of 1964, a U.S. Navy destroyer, the </a:t>
            </a:r>
            <a:r>
              <a:rPr lang="en-US" i="1" dirty="0" smtClean="0"/>
              <a:t>U.S.S. Maddox, </a:t>
            </a:r>
            <a:r>
              <a:rPr lang="en-US" dirty="0" smtClean="0"/>
              <a:t>on routine patrol in the Gulf of Tonkin (off the coast of Vietnam), was said to have been fired upon suddenly and without provocation by North Vietnamese ships. </a:t>
            </a:r>
          </a:p>
          <a:p>
            <a:pPr marL="0" indent="0">
              <a:buNone/>
            </a:pPr>
            <a:endParaRPr lang="en-US" dirty="0"/>
          </a:p>
          <a:p>
            <a:pPr marL="0" indent="0">
              <a:buNone/>
            </a:pPr>
            <a:r>
              <a:rPr lang="en-US" dirty="0" smtClean="0"/>
              <a:t>President Lyndon Banes Johnson quickly urged congress to give him approval to defend United States interests in Vietnam.  504 out of 506 members of the Congress approved.  This approval is known as the </a:t>
            </a:r>
            <a:r>
              <a:rPr lang="en-US" b="1" dirty="0" smtClean="0"/>
              <a:t>Gulf of Tonkin Resolution</a:t>
            </a:r>
            <a:endParaRPr lang="en-US" b="1" dirty="0"/>
          </a:p>
        </p:txBody>
      </p:sp>
      <p:pic>
        <p:nvPicPr>
          <p:cNvPr id="8194" name="Picture 2" descr="http://www.slate.com/content/dam/slate/articles/news_and_politics/war_stories/2012/06/120601_WS_LBJ.jpg.CROP.article250-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76200"/>
            <a:ext cx="1219200" cy="161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0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Gulf of Tonkin Mystery</a:t>
            </a:r>
            <a:endParaRPr lang="en-US" dirty="0"/>
          </a:p>
        </p:txBody>
      </p:sp>
      <p:sp>
        <p:nvSpPr>
          <p:cNvPr id="3" name="Content Placeholder 2"/>
          <p:cNvSpPr>
            <a:spLocks noGrp="1"/>
          </p:cNvSpPr>
          <p:nvPr>
            <p:ph idx="1"/>
          </p:nvPr>
        </p:nvSpPr>
        <p:spPr/>
        <p:txBody>
          <a:bodyPr/>
          <a:lstStyle/>
          <a:p>
            <a:r>
              <a:rPr lang="en-US" dirty="0" smtClean="0"/>
              <a:t>The</a:t>
            </a:r>
            <a:r>
              <a:rPr lang="en-US" i="1" dirty="0" smtClean="0"/>
              <a:t> U.S.S. Maddox </a:t>
            </a:r>
            <a:r>
              <a:rPr lang="en-US" dirty="0" smtClean="0"/>
              <a:t>showed no damage upon inspection</a:t>
            </a:r>
          </a:p>
          <a:p>
            <a:r>
              <a:rPr lang="en-US" dirty="0" smtClean="0"/>
              <a:t>Some believe that either Johnson magnified the issue or the episode was completely fabricated</a:t>
            </a:r>
            <a:endParaRPr lang="en-US" dirty="0"/>
          </a:p>
        </p:txBody>
      </p:sp>
    </p:spTree>
    <p:extLst>
      <p:ext uri="{BB962C8B-B14F-4D97-AF65-F5344CB8AC3E}">
        <p14:creationId xmlns:p14="http://schemas.microsoft.com/office/powerpoint/2010/main" val="154584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in the world is Vietnam?</a:t>
            </a:r>
            <a:endParaRPr lang="en-US" dirty="0"/>
          </a:p>
        </p:txBody>
      </p:sp>
      <p:sp>
        <p:nvSpPr>
          <p:cNvPr id="3" name="Content Placeholder 2"/>
          <p:cNvSpPr>
            <a:spLocks noGrp="1"/>
          </p:cNvSpPr>
          <p:nvPr>
            <p:ph idx="1"/>
          </p:nvPr>
        </p:nvSpPr>
        <p:spPr/>
        <p:txBody>
          <a:bodyPr/>
          <a:lstStyle/>
          <a:p>
            <a:r>
              <a:rPr lang="en-US" dirty="0" smtClean="0"/>
              <a:t>Southeast Asia</a:t>
            </a:r>
          </a:p>
          <a:p>
            <a:r>
              <a:rPr lang="en-US" dirty="0" smtClean="0"/>
              <a:t>South of China</a:t>
            </a:r>
          </a:p>
          <a:p>
            <a:r>
              <a:rPr lang="en-US" dirty="0" smtClean="0"/>
              <a:t>Known as “Indochina” while under French rule</a:t>
            </a:r>
            <a:endParaRPr lang="en-US" dirty="0"/>
          </a:p>
        </p:txBody>
      </p:sp>
    </p:spTree>
    <p:extLst>
      <p:ext uri="{BB962C8B-B14F-4D97-AF65-F5344CB8AC3E}">
        <p14:creationId xmlns:p14="http://schemas.microsoft.com/office/powerpoint/2010/main" val="188830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7/75/Vietnam_Topograph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364" y="1136073"/>
            <a:ext cx="3545595" cy="5573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1564"/>
            <a:ext cx="8229600" cy="1143000"/>
          </a:xfrm>
        </p:spPr>
        <p:txBody>
          <a:bodyPr/>
          <a:lstStyle/>
          <a:p>
            <a:r>
              <a:rPr lang="en-US" dirty="0" smtClean="0"/>
              <a:t>Location, Climate and Geography</a:t>
            </a:r>
            <a:endParaRPr lang="en-US" dirty="0"/>
          </a:p>
        </p:txBody>
      </p:sp>
      <p:sp>
        <p:nvSpPr>
          <p:cNvPr id="3" name="Content Placeholder 2"/>
          <p:cNvSpPr>
            <a:spLocks noGrp="1"/>
          </p:cNvSpPr>
          <p:nvPr>
            <p:ph idx="1"/>
          </p:nvPr>
        </p:nvSpPr>
        <p:spPr>
          <a:xfrm>
            <a:off x="457200" y="1600200"/>
            <a:ext cx="4724400" cy="4525963"/>
          </a:xfrm>
        </p:spPr>
        <p:txBody>
          <a:bodyPr>
            <a:normAutofit/>
          </a:bodyPr>
          <a:lstStyle/>
          <a:p>
            <a:r>
              <a:rPr lang="en-US" dirty="0" smtClean="0"/>
              <a:t>Vietnam is covered with mountains, jungles, wooded areas, and rivers.  The coastline even shifts at different times of the year</a:t>
            </a:r>
          </a:p>
          <a:p>
            <a:r>
              <a:rPr lang="en-US" dirty="0" smtClean="0"/>
              <a:t>Vietnam is sub-tropical.  It is very humid.</a:t>
            </a:r>
            <a:endParaRPr lang="en-US" dirty="0"/>
          </a:p>
        </p:txBody>
      </p:sp>
    </p:spTree>
    <p:extLst>
      <p:ext uri="{BB962C8B-B14F-4D97-AF65-F5344CB8AC3E}">
        <p14:creationId xmlns:p14="http://schemas.microsoft.com/office/powerpoint/2010/main" val="1729225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An extremely brief history of Vietnam</a:t>
            </a:r>
            <a:endParaRPr lang="en-US" dirty="0"/>
          </a:p>
        </p:txBody>
      </p:sp>
      <p:sp>
        <p:nvSpPr>
          <p:cNvPr id="3" name="Content Placeholder 2"/>
          <p:cNvSpPr>
            <a:spLocks noGrp="1"/>
          </p:cNvSpPr>
          <p:nvPr>
            <p:ph idx="1"/>
          </p:nvPr>
        </p:nvSpPr>
        <p:spPr>
          <a:xfrm>
            <a:off x="609600" y="1219200"/>
            <a:ext cx="8229600" cy="4525963"/>
          </a:xfrm>
        </p:spPr>
        <p:txBody>
          <a:bodyPr/>
          <a:lstStyle/>
          <a:p>
            <a:pPr marL="0" indent="0">
              <a:buNone/>
            </a:pPr>
            <a:r>
              <a:rPr lang="en-US" dirty="0" smtClean="0"/>
              <a:t>Vietnam first gained its independence in 1975.  Prior to that, it had almost always been controlled by another country.</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996245280"/>
              </p:ext>
            </p:extLst>
          </p:nvPr>
        </p:nvGraphicFramePr>
        <p:xfrm>
          <a:off x="0" y="23622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36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lstStyle/>
          <a:p>
            <a:r>
              <a:rPr lang="en-US" dirty="0" smtClean="0"/>
              <a:t>Ho Chi Minh</a:t>
            </a:r>
            <a:endParaRPr lang="en-US" dirty="0"/>
          </a:p>
        </p:txBody>
      </p:sp>
      <p:sp>
        <p:nvSpPr>
          <p:cNvPr id="3" name="Content Placeholder 2"/>
          <p:cNvSpPr>
            <a:spLocks noGrp="1"/>
          </p:cNvSpPr>
          <p:nvPr>
            <p:ph idx="1"/>
          </p:nvPr>
        </p:nvSpPr>
        <p:spPr>
          <a:xfrm>
            <a:off x="117764" y="1537853"/>
            <a:ext cx="5638800" cy="4525963"/>
          </a:xfrm>
        </p:spPr>
        <p:txBody>
          <a:bodyPr>
            <a:normAutofit/>
          </a:bodyPr>
          <a:lstStyle/>
          <a:p>
            <a:r>
              <a:rPr lang="en-US" sz="2800" dirty="0" smtClean="0"/>
              <a:t>Born: Nguyen </a:t>
            </a:r>
            <a:r>
              <a:rPr lang="en-US" sz="2800" dirty="0" err="1" smtClean="0"/>
              <a:t>Sinh</a:t>
            </a:r>
            <a:r>
              <a:rPr lang="en-US" sz="2800" dirty="0" smtClean="0"/>
              <a:t> Cong in 1890</a:t>
            </a:r>
          </a:p>
          <a:p>
            <a:r>
              <a:rPr lang="en-US" sz="2800" dirty="0" smtClean="0"/>
              <a:t>Studied in France and worked in America</a:t>
            </a:r>
          </a:p>
          <a:p>
            <a:r>
              <a:rPr lang="en-US" sz="2800" dirty="0" smtClean="0"/>
              <a:t>Believed in communist ideals</a:t>
            </a:r>
          </a:p>
          <a:p>
            <a:r>
              <a:rPr lang="en-US" sz="2800" dirty="0" smtClean="0"/>
              <a:t>Wanted a free and independent Vietnam</a:t>
            </a:r>
          </a:p>
          <a:p>
            <a:r>
              <a:rPr lang="en-US" sz="2800" dirty="0" smtClean="0"/>
              <a:t>Asked the United States multiple times for help against French imperialism…He was ignored.</a:t>
            </a:r>
          </a:p>
        </p:txBody>
      </p:sp>
      <p:pic>
        <p:nvPicPr>
          <p:cNvPr id="9218" name="Picture 2" descr="http://upload.wikimedia.org/wikipedia/commons/1/1c/Ho_Chi_Minh_19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799"/>
            <a:ext cx="3143250" cy="426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8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8" y="1828800"/>
            <a:ext cx="8063346" cy="6400800"/>
          </a:xfrm>
        </p:spPr>
        <p:txBody>
          <a:bodyPr>
            <a:normAutofit/>
          </a:bodyPr>
          <a:lstStyle/>
          <a:p>
            <a:r>
              <a:rPr lang="en-US" sz="2400" dirty="0" smtClean="0"/>
              <a:t>Ho Chi Minh fought for an Independent and united Vietnam against the Japanese (during WWII), the French, and again against the Americans/South Vietnamese</a:t>
            </a:r>
          </a:p>
          <a:p>
            <a:r>
              <a:rPr lang="en-US" sz="2400" dirty="0" smtClean="0"/>
              <a:t>Declared Vietnam free and independent after defeating the Japanese in 1946</a:t>
            </a:r>
            <a:endParaRPr lang="en-US" sz="1600" i="1" dirty="0" smtClean="0"/>
          </a:p>
          <a:p>
            <a:r>
              <a:rPr lang="en-US" sz="2400" dirty="0"/>
              <a:t>M</a:t>
            </a:r>
            <a:r>
              <a:rPr lang="en-US" sz="2400" dirty="0" smtClean="0"/>
              <a:t>odeled their declaration after the  American Declaration of Independence.</a:t>
            </a:r>
          </a:p>
          <a:p>
            <a:pPr marL="0" indent="0">
              <a:buNone/>
            </a:pPr>
            <a:endParaRPr lang="en-US" sz="2600" i="1" dirty="0"/>
          </a:p>
        </p:txBody>
      </p:sp>
      <p:pic>
        <p:nvPicPr>
          <p:cNvPr id="6146" name="Picture 2" descr="http://www.truman.gov/sites/default/files/wysiwyg-uploads/220px-Harry-tr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52400"/>
            <a:ext cx="1104900" cy="1411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4973782"/>
            <a:ext cx="6705600" cy="1477328"/>
          </a:xfrm>
          <a:prstGeom prst="rect">
            <a:avLst/>
          </a:prstGeom>
        </p:spPr>
        <p:txBody>
          <a:bodyPr wrap="square">
            <a:spAutoFit/>
          </a:bodyPr>
          <a:lstStyle/>
          <a:p>
            <a:r>
              <a:rPr lang="en-US" i="1" dirty="0" smtClean="0"/>
              <a:t>“We hold the truth that all men are created equal, that they are endowed by their Creator with certain unalienable rights, among them life, liberty and the pursuit of happiness. This immortal statement is extracted from the Declaration of Independence of the United States of America in 1776. These are undeniable truths.”</a:t>
            </a:r>
          </a:p>
        </p:txBody>
      </p:sp>
      <p:sp>
        <p:nvSpPr>
          <p:cNvPr id="5" name="TextBox 4"/>
          <p:cNvSpPr txBox="1"/>
          <p:nvPr/>
        </p:nvSpPr>
        <p:spPr>
          <a:xfrm>
            <a:off x="555598" y="380999"/>
            <a:ext cx="7355347" cy="769441"/>
          </a:xfrm>
          <a:prstGeom prst="rect">
            <a:avLst/>
          </a:prstGeom>
          <a:noFill/>
        </p:spPr>
        <p:txBody>
          <a:bodyPr wrap="none" rtlCol="0">
            <a:spAutoFit/>
          </a:bodyPr>
          <a:lstStyle/>
          <a:p>
            <a:r>
              <a:rPr lang="en-US" sz="4400" dirty="0" smtClean="0"/>
              <a:t>Ho Chi Minh: Freedom Fighter?</a:t>
            </a:r>
            <a:endParaRPr lang="en-US" sz="4400" dirty="0"/>
          </a:p>
        </p:txBody>
      </p:sp>
    </p:spTree>
    <p:extLst>
      <p:ext uri="{BB962C8B-B14F-4D97-AF65-F5344CB8AC3E}">
        <p14:creationId xmlns:p14="http://schemas.microsoft.com/office/powerpoint/2010/main" val="249631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4" y="381000"/>
            <a:ext cx="6968836" cy="4525963"/>
          </a:xfrm>
        </p:spPr>
        <p:txBody>
          <a:bodyPr/>
          <a:lstStyle/>
          <a:p>
            <a:r>
              <a:rPr lang="en-US" dirty="0" smtClean="0"/>
              <a:t>Shortly after Vietnam declares independence in 1946 the French try to regain control of Vietnam due to its precious resources (tin, rubber)</a:t>
            </a:r>
          </a:p>
          <a:p>
            <a:r>
              <a:rPr lang="en-US" dirty="0" smtClean="0"/>
              <a:t>The French are defeated by the Vietnamese led by Ho Chi Minh at the battle of </a:t>
            </a:r>
            <a:r>
              <a:rPr lang="en-US" dirty="0" err="1" smtClean="0"/>
              <a:t>Dien</a:t>
            </a:r>
            <a:r>
              <a:rPr lang="en-US" dirty="0" smtClean="0"/>
              <a:t> Bien </a:t>
            </a:r>
            <a:r>
              <a:rPr lang="en-US" dirty="0" err="1" smtClean="0"/>
              <a:t>Phu</a:t>
            </a:r>
            <a:r>
              <a:rPr lang="en-US" dirty="0" smtClean="0"/>
              <a:t> in 1954</a:t>
            </a:r>
          </a:p>
        </p:txBody>
      </p:sp>
      <p:pic>
        <p:nvPicPr>
          <p:cNvPr id="4" name="Picture 2" descr="http://www.truman.gov/sites/default/files/wysiwyg-uploads/220px-Harry-tr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152400"/>
            <a:ext cx="1104900" cy="14112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commons/6/63/Dwight_D._Eisenhower,_official_photo_portrait,_May_29,_1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52400"/>
            <a:ext cx="1128015" cy="141265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d.ibtimes.co.uk/en/full/1377506/paratroop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8168" y="3913909"/>
            <a:ext cx="4123459" cy="27501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issiondelcaribe.org/wp-content/uploads/2014/09/RUBBER-TREE-UP-TO-300-PER-AC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08696"/>
            <a:ext cx="3835978" cy="255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5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Geneva Accords	(1954)</a:t>
            </a:r>
            <a:endParaRPr lang="en-US" dirty="0"/>
          </a:p>
        </p:txBody>
      </p:sp>
      <p:sp>
        <p:nvSpPr>
          <p:cNvPr id="3" name="Content Placeholder 2"/>
          <p:cNvSpPr>
            <a:spLocks noGrp="1"/>
          </p:cNvSpPr>
          <p:nvPr>
            <p:ph idx="1"/>
          </p:nvPr>
        </p:nvSpPr>
        <p:spPr>
          <a:xfrm>
            <a:off x="-76200" y="1488854"/>
            <a:ext cx="8229600" cy="4525963"/>
          </a:xfrm>
        </p:spPr>
        <p:txBody>
          <a:bodyPr>
            <a:normAutofit/>
          </a:bodyPr>
          <a:lstStyle/>
          <a:p>
            <a:r>
              <a:rPr lang="en-US" dirty="0" smtClean="0"/>
              <a:t>Peace agreement that:</a:t>
            </a:r>
          </a:p>
          <a:p>
            <a:pPr lvl="1"/>
            <a:r>
              <a:rPr lang="en-US" sz="2400" dirty="0" smtClean="0"/>
              <a:t>Divided Vietnam in half</a:t>
            </a:r>
          </a:p>
          <a:p>
            <a:pPr lvl="2"/>
            <a:r>
              <a:rPr lang="en-US" dirty="0" smtClean="0"/>
              <a:t>North Vietnam</a:t>
            </a:r>
          </a:p>
          <a:p>
            <a:pPr lvl="3"/>
            <a:r>
              <a:rPr lang="en-US" dirty="0" smtClean="0"/>
              <a:t>Controlled by Ho Chi Minh</a:t>
            </a:r>
          </a:p>
          <a:p>
            <a:pPr lvl="3"/>
            <a:r>
              <a:rPr lang="en-US" dirty="0" smtClean="0"/>
              <a:t>Communist form of government</a:t>
            </a:r>
          </a:p>
          <a:p>
            <a:pPr lvl="2"/>
            <a:r>
              <a:rPr lang="en-US" dirty="0" smtClean="0"/>
              <a:t>South Vietnam</a:t>
            </a:r>
          </a:p>
          <a:p>
            <a:pPr lvl="3"/>
            <a:r>
              <a:rPr lang="en-US" dirty="0" smtClean="0"/>
              <a:t>Controlled by Ngo </a:t>
            </a:r>
            <a:r>
              <a:rPr lang="en-US" dirty="0" err="1" smtClean="0"/>
              <a:t>Dinh</a:t>
            </a:r>
            <a:r>
              <a:rPr lang="en-US" dirty="0" smtClean="0"/>
              <a:t> Diem</a:t>
            </a:r>
          </a:p>
          <a:p>
            <a:pPr lvl="3"/>
            <a:r>
              <a:rPr lang="en-US" dirty="0" smtClean="0"/>
              <a:t>Democratic Republic form of government</a:t>
            </a:r>
          </a:p>
          <a:p>
            <a:pPr lvl="3"/>
            <a:r>
              <a:rPr lang="en-US" dirty="0" smtClean="0"/>
              <a:t>Backed by the United States</a:t>
            </a:r>
          </a:p>
          <a:p>
            <a:pPr lvl="1"/>
            <a:r>
              <a:rPr lang="en-US" sz="2400" dirty="0" smtClean="0"/>
              <a:t>Called for free elections in two years (1956)</a:t>
            </a:r>
            <a:endParaRPr lang="en-US" sz="2400" dirty="0"/>
          </a:p>
        </p:txBody>
      </p:sp>
      <p:pic>
        <p:nvPicPr>
          <p:cNvPr id="5" name="Picture 2" descr="http://upload.wikimedia.org/wikipedia/commons/6/63/Dwight_D._Eisenhower,_official_photo_portrait,_May_29,_19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
            <a:ext cx="1128015" cy="1412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historyplace.com/unitedstates/vietnam/vietnam-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514600" cy="540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35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Ngo </a:t>
            </a:r>
            <a:r>
              <a:rPr lang="en-US" dirty="0" err="1" smtClean="0"/>
              <a:t>Dinh</a:t>
            </a:r>
            <a:r>
              <a:rPr lang="en-US" dirty="0" smtClean="0"/>
              <a:t> Diem</a:t>
            </a:r>
            <a:endParaRPr lang="en-US" dirty="0"/>
          </a:p>
        </p:txBody>
      </p:sp>
      <p:sp>
        <p:nvSpPr>
          <p:cNvPr id="3" name="Content Placeholder 2"/>
          <p:cNvSpPr>
            <a:spLocks noGrp="1"/>
          </p:cNvSpPr>
          <p:nvPr>
            <p:ph idx="1"/>
          </p:nvPr>
        </p:nvSpPr>
        <p:spPr>
          <a:xfrm>
            <a:off x="6927" y="1488854"/>
            <a:ext cx="6470073" cy="5029200"/>
          </a:xfrm>
        </p:spPr>
        <p:txBody>
          <a:bodyPr>
            <a:normAutofit fontScale="85000" lnSpcReduction="10000"/>
          </a:bodyPr>
          <a:lstStyle/>
          <a:p>
            <a:r>
              <a:rPr lang="en-US" dirty="0" smtClean="0"/>
              <a:t>President of South Vietnam</a:t>
            </a:r>
          </a:p>
          <a:p>
            <a:pPr marL="0" indent="0">
              <a:buNone/>
            </a:pPr>
            <a:endParaRPr lang="en-US" dirty="0" smtClean="0"/>
          </a:p>
          <a:p>
            <a:r>
              <a:rPr lang="en-US" dirty="0" smtClean="0"/>
              <a:t>Ignored Geneva Accords and did not agree to hold free elections in 1956</a:t>
            </a:r>
          </a:p>
          <a:p>
            <a:pPr lvl="1"/>
            <a:r>
              <a:rPr lang="en-US" dirty="0" smtClean="0"/>
              <a:t>Knew how wildly popular Ho Chi Minh was and that Diem would lose in an election</a:t>
            </a:r>
          </a:p>
          <a:p>
            <a:pPr marL="457200" lvl="1" indent="0">
              <a:buNone/>
            </a:pPr>
            <a:endParaRPr lang="en-US" dirty="0" smtClean="0"/>
          </a:p>
          <a:p>
            <a:r>
              <a:rPr lang="en-US" dirty="0" smtClean="0"/>
              <a:t>Attacked Communists in South Vietnam</a:t>
            </a:r>
          </a:p>
          <a:p>
            <a:pPr lvl="1"/>
            <a:r>
              <a:rPr lang="en-US" dirty="0" smtClean="0"/>
              <a:t>Communists responded by forming the Viet Cong</a:t>
            </a:r>
          </a:p>
          <a:p>
            <a:pPr lvl="2"/>
            <a:r>
              <a:rPr lang="en-US" dirty="0" smtClean="0"/>
              <a:t> militant supporters of Ho Chi Minh who live in the South</a:t>
            </a:r>
          </a:p>
          <a:p>
            <a:pPr lvl="2"/>
            <a:r>
              <a:rPr lang="en-US" dirty="0" smtClean="0"/>
              <a:t>Viet Cong begins a war on the Diem government</a:t>
            </a:r>
          </a:p>
          <a:p>
            <a:pPr marL="457200" lvl="1" indent="0">
              <a:buNone/>
            </a:pPr>
            <a:endParaRPr lang="en-US" dirty="0" smtClean="0"/>
          </a:p>
          <a:p>
            <a:pPr lvl="1"/>
            <a:endParaRPr lang="en-US" dirty="0"/>
          </a:p>
        </p:txBody>
      </p:sp>
      <p:pic>
        <p:nvPicPr>
          <p:cNvPr id="4" name="Picture 2" descr="http://upload.wikimedia.org/wikipedia/commons/6/63/Dwight_D._Eisenhower,_official_photo_portrait,_May_29,_19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
            <a:ext cx="1128015" cy="141265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43173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67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795</Words>
  <Application>Microsoft Office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Where in the world is Vietnam?</vt:lpstr>
      <vt:lpstr>Location, Climate and Geography</vt:lpstr>
      <vt:lpstr>An extremely brief history of Vietnam</vt:lpstr>
      <vt:lpstr>Ho Chi Minh</vt:lpstr>
      <vt:lpstr>PowerPoint Presentation</vt:lpstr>
      <vt:lpstr>PowerPoint Presentation</vt:lpstr>
      <vt:lpstr>Geneva Accords (1954)</vt:lpstr>
      <vt:lpstr>Ngo Dinh Diem</vt:lpstr>
      <vt:lpstr>The Role of the U.S.</vt:lpstr>
      <vt:lpstr>Diem and the U.S.</vt:lpstr>
      <vt:lpstr>PowerPoint Presentation</vt:lpstr>
      <vt:lpstr>U.S. withdraws its support</vt:lpstr>
      <vt:lpstr>The Gulf of Tonkin Incident</vt:lpstr>
      <vt:lpstr>The Gulf of Tonkin Mystery</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cp:revision>
  <dcterms:created xsi:type="dcterms:W3CDTF">2015-04-30T16:13:59Z</dcterms:created>
  <dcterms:modified xsi:type="dcterms:W3CDTF">2015-05-01T18:12:50Z</dcterms:modified>
</cp:coreProperties>
</file>