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11"/>
  </p:notesMasterIdLst>
  <p:sldIdLst>
    <p:sldId id="256" r:id="rId2"/>
    <p:sldId id="273" r:id="rId3"/>
    <p:sldId id="258" r:id="rId4"/>
    <p:sldId id="275" r:id="rId5"/>
    <p:sldId id="260" r:id="rId6"/>
    <p:sldId id="262" r:id="rId7"/>
    <p:sldId id="266" r:id="rId8"/>
    <p:sldId id="278" r:id="rId9"/>
    <p:sldId id="270"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3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3466C48-7945-4F27-AD44-82A1A56DD7F1}" type="datetimeFigureOut">
              <a:rPr lang="en-US" smtClean="0"/>
              <a:t>9/17/2015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4F9A44C-2435-4110-8A6F-274B9A6F8A6F}" type="slidenum">
              <a:rPr lang="en-US" smtClean="0"/>
              <a:t>‹#›</a:t>
            </a:fld>
            <a:endParaRPr lang="en-US"/>
          </a:p>
        </p:txBody>
      </p:sp>
    </p:spTree>
    <p:extLst>
      <p:ext uri="{BB962C8B-B14F-4D97-AF65-F5344CB8AC3E}">
        <p14:creationId xmlns:p14="http://schemas.microsoft.com/office/powerpoint/2010/main" val="30712003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eaLnBrk="1" hangingPunct="1"/>
            <a:fld id="{41D17DE4-1FBC-4AFD-9BC1-9FDAC29CB7FA}" type="slidenum">
              <a:rPr lang="en-US" smtClean="0"/>
              <a:pPr eaLnBrk="1" hangingPunct="1"/>
              <a:t>2</a:t>
            </a:fld>
            <a:endParaRPr lang="en-US" smtClean="0"/>
          </a:p>
        </p:txBody>
      </p:sp>
      <p:sp>
        <p:nvSpPr>
          <p:cNvPr id="43011" name="Rectangle 2050"/>
          <p:cNvSpPr>
            <a:spLocks noGrp="1" noRot="1" noChangeAspect="1" noChangeArrowheads="1" noTextEdit="1"/>
          </p:cNvSpPr>
          <p:nvPr>
            <p:ph type="sldImg"/>
          </p:nvPr>
        </p:nvSpPr>
        <p:spPr>
          <a:ln/>
        </p:spPr>
      </p:sp>
      <p:sp>
        <p:nvSpPr>
          <p:cNvPr id="43012" name="Rectangle 2051"/>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34457612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eaLnBrk="1" hangingPunct="1"/>
            <a:fld id="{ED63B407-7719-413F-A805-4AE747351DDE}" type="slidenum">
              <a:rPr lang="en-US" smtClean="0"/>
              <a:pPr eaLnBrk="1" hangingPunct="1"/>
              <a:t>4</a:t>
            </a:fld>
            <a:endParaRPr lang="en-US"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204887213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2F32D154-2F55-4E07-8EED-7287AB7E4BA6}" type="datetimeFigureOut">
              <a:rPr lang="en-US" smtClean="0"/>
              <a:pPr/>
              <a:t>9/17/2015</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3A769877-0D0F-405A-AC8B-E797C00AFC2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F32D154-2F55-4E07-8EED-7287AB7E4BA6}" type="datetimeFigureOut">
              <a:rPr lang="en-US" smtClean="0"/>
              <a:pPr/>
              <a:t>9/17/2015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A769877-0D0F-405A-AC8B-E797C00AFC2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F32D154-2F55-4E07-8EED-7287AB7E4BA6}" type="datetimeFigureOut">
              <a:rPr lang="en-US" smtClean="0"/>
              <a:pPr/>
              <a:t>9/17/2015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A769877-0D0F-405A-AC8B-E797C00AFC2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F32D154-2F55-4E07-8EED-7287AB7E4BA6}" type="datetimeFigureOut">
              <a:rPr lang="en-US" smtClean="0"/>
              <a:pPr/>
              <a:t>9/17/2015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A769877-0D0F-405A-AC8B-E797C00AFC2D}"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F32D154-2F55-4E07-8EED-7287AB7E4BA6}" type="datetimeFigureOut">
              <a:rPr lang="en-US" smtClean="0"/>
              <a:pPr/>
              <a:t>9/17/2015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A769877-0D0F-405A-AC8B-E797C00AFC2D}"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F32D154-2F55-4E07-8EED-7287AB7E4BA6}" type="datetimeFigureOut">
              <a:rPr lang="en-US" smtClean="0"/>
              <a:pPr/>
              <a:t>9/17/2015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A769877-0D0F-405A-AC8B-E797C00AFC2D}"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F32D154-2F55-4E07-8EED-7287AB7E4BA6}" type="datetimeFigureOut">
              <a:rPr lang="en-US" smtClean="0"/>
              <a:pPr/>
              <a:t>9/17/2015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3A769877-0D0F-405A-AC8B-E797C00AFC2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F32D154-2F55-4E07-8EED-7287AB7E4BA6}" type="datetimeFigureOut">
              <a:rPr lang="en-US" smtClean="0"/>
              <a:pPr/>
              <a:t>9/17/2015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3A769877-0D0F-405A-AC8B-E797C00AFC2D}"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2F32D154-2F55-4E07-8EED-7287AB7E4BA6}" type="datetimeFigureOut">
              <a:rPr lang="en-US" smtClean="0"/>
              <a:pPr/>
              <a:t>9/17/2015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3A769877-0D0F-405A-AC8B-E797C00AFC2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2F32D154-2F55-4E07-8EED-7287AB7E4BA6}" type="datetimeFigureOut">
              <a:rPr lang="en-US" smtClean="0"/>
              <a:pPr/>
              <a:t>9/17/2015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A769877-0D0F-405A-AC8B-E797C00AFC2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2F32D154-2F55-4E07-8EED-7287AB7E4BA6}" type="datetimeFigureOut">
              <a:rPr lang="en-US" smtClean="0"/>
              <a:pPr/>
              <a:t>9/17/2015</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3A769877-0D0F-405A-AC8B-E797C00AFC2D}"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F32D154-2F55-4E07-8EED-7287AB7E4BA6}" type="datetimeFigureOut">
              <a:rPr lang="en-US" smtClean="0"/>
              <a:pPr/>
              <a:t>9/17/2015</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A769877-0D0F-405A-AC8B-E797C00AFC2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fairfieldschools.org/"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533400" y="3733800"/>
            <a:ext cx="8229600" cy="1947672"/>
          </a:xfrm>
        </p:spPr>
        <p:txBody>
          <a:bodyPr/>
          <a:lstStyle/>
          <a:p>
            <a:r>
              <a:rPr lang="en-US" dirty="0" smtClean="0">
                <a:solidFill>
                  <a:schemeClr val="tx1"/>
                </a:solidFill>
              </a:rPr>
              <a:t>Open House</a:t>
            </a:r>
          </a:p>
          <a:p>
            <a:r>
              <a:rPr lang="en-US" dirty="0" smtClean="0">
                <a:solidFill>
                  <a:schemeClr val="tx1"/>
                </a:solidFill>
              </a:rPr>
              <a:t>September </a:t>
            </a:r>
            <a:r>
              <a:rPr lang="en-US" dirty="0" smtClean="0">
                <a:solidFill>
                  <a:schemeClr val="tx1"/>
                </a:solidFill>
              </a:rPr>
              <a:t>17, 2015</a:t>
            </a:r>
            <a:endParaRPr lang="en-US" dirty="0">
              <a:solidFill>
                <a:schemeClr val="tx1"/>
              </a:solidFill>
            </a:endParaRPr>
          </a:p>
        </p:txBody>
      </p:sp>
      <p:sp>
        <p:nvSpPr>
          <p:cNvPr id="2" name="Title 1"/>
          <p:cNvSpPr>
            <a:spLocks noGrp="1"/>
          </p:cNvSpPr>
          <p:nvPr>
            <p:ph type="title"/>
          </p:nvPr>
        </p:nvSpPr>
        <p:spPr>
          <a:xfrm>
            <a:off x="457200" y="0"/>
            <a:ext cx="8229600" cy="3200400"/>
          </a:xfrm>
        </p:spPr>
        <p:txBody>
          <a:bodyPr>
            <a:normAutofit/>
          </a:bodyPr>
          <a:lstStyle/>
          <a:p>
            <a:pPr algn="ctr"/>
            <a:r>
              <a:rPr lang="en-US" b="1" dirty="0" smtClean="0"/>
              <a:t>Welcome to </a:t>
            </a:r>
            <a:r>
              <a:rPr lang="en-US" b="1" dirty="0" smtClean="0"/>
              <a:t>Mr. </a:t>
            </a:r>
            <a:r>
              <a:rPr lang="en-US" dirty="0" smtClean="0"/>
              <a:t>H</a:t>
            </a:r>
            <a:r>
              <a:rPr lang="en-US" b="1" dirty="0" smtClean="0"/>
              <a:t>amilton’s</a:t>
            </a:r>
            <a:r>
              <a:rPr lang="en-US" b="1" dirty="0" smtClean="0"/>
              <a:t/>
            </a:r>
            <a:br>
              <a:rPr lang="en-US" b="1" dirty="0" smtClean="0"/>
            </a:br>
            <a:r>
              <a:rPr lang="en-US" b="1" dirty="0" smtClean="0"/>
              <a:t>6</a:t>
            </a:r>
            <a:r>
              <a:rPr lang="en-US" b="1" baseline="30000" dirty="0" smtClean="0"/>
              <a:t>th</a:t>
            </a:r>
            <a:r>
              <a:rPr lang="en-US" b="1" dirty="0" smtClean="0"/>
              <a:t> Grade </a:t>
            </a:r>
            <a:br>
              <a:rPr lang="en-US" b="1" dirty="0" smtClean="0"/>
            </a:br>
            <a:r>
              <a:rPr lang="en-US" b="1" dirty="0" smtClean="0"/>
              <a:t>Transition to</a:t>
            </a:r>
            <a:r>
              <a:rPr lang="en-US" b="1" dirty="0"/>
              <a:t> </a:t>
            </a:r>
            <a:r>
              <a:rPr lang="en-US" b="1" dirty="0" smtClean="0"/>
              <a:t>Pre-Algebra</a:t>
            </a:r>
            <a:endParaRPr lang="en-US" b="1" dirty="0"/>
          </a:p>
        </p:txBody>
      </p:sp>
    </p:spTree>
    <p:extLst>
      <p:ext uri="{BB962C8B-B14F-4D97-AF65-F5344CB8AC3E}">
        <p14:creationId xmlns:p14="http://schemas.microsoft.com/office/powerpoint/2010/main" val="649913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idx="1"/>
          </p:nvPr>
        </p:nvSpPr>
        <p:spPr>
          <a:xfrm>
            <a:off x="1279525" y="1582058"/>
            <a:ext cx="5759904" cy="4544106"/>
          </a:xfrm>
        </p:spPr>
        <p:txBody>
          <a:bodyPr>
            <a:normAutofit/>
          </a:bodyPr>
          <a:lstStyle/>
          <a:p>
            <a:pPr eaLnBrk="1" hangingPunct="1"/>
            <a:r>
              <a:rPr lang="en-US" dirty="0" smtClean="0"/>
              <a:t>SJFC -Elementary Education and Special Education</a:t>
            </a:r>
            <a:endParaRPr lang="en-US" dirty="0" smtClean="0"/>
          </a:p>
          <a:p>
            <a:pPr eaLnBrk="1" hangingPunct="1"/>
            <a:r>
              <a:rPr lang="en-US" dirty="0" smtClean="0"/>
              <a:t>Currently working on my MA in Teaching Foundations at Fairfield University</a:t>
            </a:r>
            <a:endParaRPr lang="en-US" dirty="0" smtClean="0"/>
          </a:p>
          <a:p>
            <a:pPr eaLnBrk="1" hangingPunct="1"/>
            <a:r>
              <a:rPr lang="en-US" dirty="0" smtClean="0"/>
              <a:t>2</a:t>
            </a:r>
            <a:r>
              <a:rPr lang="en-US" baseline="30000" dirty="0" smtClean="0"/>
              <a:t>nd</a:t>
            </a:r>
            <a:r>
              <a:rPr lang="en-US" dirty="0" smtClean="0"/>
              <a:t>  </a:t>
            </a:r>
            <a:r>
              <a:rPr lang="en-US" dirty="0" smtClean="0"/>
              <a:t>year at </a:t>
            </a:r>
            <a:r>
              <a:rPr lang="en-US" dirty="0" smtClean="0"/>
              <a:t>TMS</a:t>
            </a:r>
            <a:endParaRPr lang="en-US" dirty="0" smtClean="0"/>
          </a:p>
        </p:txBody>
      </p:sp>
      <p:sp>
        <p:nvSpPr>
          <p:cNvPr id="16386" name="Rectangle 2"/>
          <p:cNvSpPr>
            <a:spLocks noGrp="1" noChangeArrowheads="1"/>
          </p:cNvSpPr>
          <p:nvPr>
            <p:ph type="title"/>
          </p:nvPr>
        </p:nvSpPr>
        <p:spPr>
          <a:xfrm>
            <a:off x="914400" y="304800"/>
            <a:ext cx="8229600" cy="1143000"/>
          </a:xfrm>
        </p:spPr>
        <p:txBody>
          <a:bodyPr/>
          <a:lstStyle/>
          <a:p>
            <a:pPr eaLnBrk="1" hangingPunct="1"/>
            <a:r>
              <a:rPr lang="en-US" b="1" dirty="0" smtClean="0"/>
              <a:t>My Background</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normAutofit fontScale="90000"/>
          </a:bodyPr>
          <a:lstStyle/>
          <a:p>
            <a:pPr algn="ctr" eaLnBrk="1" hangingPunct="1"/>
            <a:r>
              <a:rPr lang="en-US" altLang="en-US" sz="4000" b="1" u="sng" dirty="0" smtClean="0"/>
              <a:t>6</a:t>
            </a:r>
            <a:r>
              <a:rPr lang="en-US" altLang="en-US" sz="4000" b="1" u="sng" baseline="30000" dirty="0" smtClean="0"/>
              <a:t>th</a:t>
            </a:r>
            <a:r>
              <a:rPr lang="en-US" altLang="en-US" sz="4000" b="1" u="sng" dirty="0" smtClean="0"/>
              <a:t> Grade Transition to Pre-Algebra  Math Program</a:t>
            </a:r>
          </a:p>
        </p:txBody>
      </p:sp>
      <p:sp>
        <p:nvSpPr>
          <p:cNvPr id="2051" name="Rectangle 3"/>
          <p:cNvSpPr>
            <a:spLocks noChangeArrowheads="1"/>
          </p:cNvSpPr>
          <p:nvPr/>
        </p:nvSpPr>
        <p:spPr bwMode="auto">
          <a:xfrm>
            <a:off x="457200" y="1593165"/>
            <a:ext cx="8077200" cy="4278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800" dirty="0"/>
              <a:t> </a:t>
            </a:r>
            <a:endParaRPr lang="en-US" altLang="en-US" sz="2000" dirty="0"/>
          </a:p>
          <a:p>
            <a:pPr eaLnBrk="1" hangingPunct="1">
              <a:spcBef>
                <a:spcPct val="0"/>
              </a:spcBef>
              <a:buFontTx/>
              <a:buNone/>
            </a:pPr>
            <a:endParaRPr lang="en-US" altLang="en-US" sz="2000" dirty="0"/>
          </a:p>
          <a:p>
            <a:pPr eaLnBrk="1" hangingPunct="1">
              <a:spcBef>
                <a:spcPct val="0"/>
              </a:spcBef>
              <a:buFontTx/>
              <a:buNone/>
            </a:pPr>
            <a:r>
              <a:rPr lang="en-US" altLang="en-US" sz="2000" dirty="0"/>
              <a:t>-</a:t>
            </a:r>
            <a:r>
              <a:rPr lang="en-US" altLang="en-US" sz="2400" dirty="0"/>
              <a:t>The program must be challenging and interesting.</a:t>
            </a:r>
          </a:p>
          <a:p>
            <a:pPr eaLnBrk="1" hangingPunct="1">
              <a:spcBef>
                <a:spcPct val="0"/>
              </a:spcBef>
              <a:buFontTx/>
              <a:buNone/>
            </a:pPr>
            <a:endParaRPr lang="en-US" altLang="en-US" sz="2400" dirty="0"/>
          </a:p>
          <a:p>
            <a:pPr eaLnBrk="1" hangingPunct="1">
              <a:spcBef>
                <a:spcPct val="0"/>
              </a:spcBef>
              <a:buFontTx/>
              <a:buNone/>
            </a:pPr>
            <a:endParaRPr lang="en-US" altLang="en-US" sz="2400" dirty="0"/>
          </a:p>
          <a:p>
            <a:pPr eaLnBrk="1" hangingPunct="1">
              <a:spcBef>
                <a:spcPct val="0"/>
              </a:spcBef>
              <a:buFontTx/>
              <a:buNone/>
            </a:pPr>
            <a:r>
              <a:rPr lang="en-US" altLang="en-US" sz="2400" dirty="0"/>
              <a:t>-Each student is expected to reach upward mathematically, but have success within his/her grasp.</a:t>
            </a:r>
          </a:p>
          <a:p>
            <a:pPr eaLnBrk="1" hangingPunct="1">
              <a:spcBef>
                <a:spcPct val="0"/>
              </a:spcBef>
              <a:buFontTx/>
              <a:buNone/>
            </a:pPr>
            <a:endParaRPr lang="en-US" altLang="en-US" sz="2400" dirty="0"/>
          </a:p>
          <a:p>
            <a:pPr eaLnBrk="1" hangingPunct="1">
              <a:spcBef>
                <a:spcPct val="0"/>
              </a:spcBef>
              <a:buFontTx/>
              <a:buNone/>
            </a:pPr>
            <a:r>
              <a:rPr lang="en-US" altLang="en-US" sz="2400" dirty="0"/>
              <a:t>-This math course will firmly establish a general foundation for future mathematics.  </a:t>
            </a:r>
          </a:p>
          <a:p>
            <a:pPr eaLnBrk="1" hangingPunct="1">
              <a:spcBef>
                <a:spcPct val="0"/>
              </a:spcBef>
              <a:buFontTx/>
              <a:buNone/>
            </a:pPr>
            <a:endParaRPr lang="en-US" altLang="en-US" sz="2400" dirty="0"/>
          </a:p>
          <a:p>
            <a:pPr eaLnBrk="1" hangingPunct="1">
              <a:spcBef>
                <a:spcPct val="0"/>
              </a:spcBef>
              <a:buFontTx/>
              <a:buNone/>
            </a:pPr>
            <a:endParaRPr lang="en-US" altLang="en-US" sz="1800" dirty="0"/>
          </a:p>
        </p:txBody>
      </p:sp>
    </p:spTree>
    <p:extLst>
      <p:ext uri="{BB962C8B-B14F-4D97-AF65-F5344CB8AC3E}">
        <p14:creationId xmlns:p14="http://schemas.microsoft.com/office/powerpoint/2010/main" val="6234485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b="1" smtClean="0">
                <a:solidFill>
                  <a:srgbClr val="339966"/>
                </a:solidFill>
              </a:rPr>
              <a:t>Nuts and Bolts</a:t>
            </a:r>
          </a:p>
        </p:txBody>
      </p:sp>
      <p:sp>
        <p:nvSpPr>
          <p:cNvPr id="20483" name="Rectangle 3"/>
          <p:cNvSpPr>
            <a:spLocks noGrp="1" noChangeArrowheads="1"/>
          </p:cNvSpPr>
          <p:nvPr>
            <p:ph type="body" idx="1"/>
          </p:nvPr>
        </p:nvSpPr>
        <p:spPr>
          <a:xfrm>
            <a:off x="1092200" y="1371600"/>
            <a:ext cx="7696200" cy="4970463"/>
          </a:xfrm>
        </p:spPr>
        <p:txBody>
          <a:bodyPr>
            <a:normAutofit fontScale="92500" lnSpcReduction="10000"/>
          </a:bodyPr>
          <a:lstStyle/>
          <a:p>
            <a:pPr eaLnBrk="1" hangingPunct="1"/>
            <a:r>
              <a:rPr lang="en-US" sz="2800" dirty="0" smtClean="0">
                <a:hlinkClick r:id="rId3"/>
              </a:rPr>
              <a:t>www.fairfieldschools.org</a:t>
            </a:r>
            <a:endParaRPr lang="en-US" sz="2800" dirty="0" smtClean="0"/>
          </a:p>
          <a:p>
            <a:pPr eaLnBrk="1" hangingPunct="1"/>
            <a:r>
              <a:rPr lang="en-US" sz="2800" b="1" dirty="0" smtClean="0"/>
              <a:t>Tomlinson Webpage</a:t>
            </a:r>
          </a:p>
          <a:p>
            <a:pPr lvl="1"/>
            <a:r>
              <a:rPr lang="en-US" sz="2400" b="1" dirty="0" smtClean="0"/>
              <a:t>Curriculum</a:t>
            </a:r>
          </a:p>
          <a:p>
            <a:pPr lvl="1"/>
            <a:r>
              <a:rPr lang="en-US" sz="2400" b="1" dirty="0" smtClean="0"/>
              <a:t>Common Core</a:t>
            </a:r>
            <a:r>
              <a:rPr lang="en-US" sz="2400" dirty="0" smtClean="0"/>
              <a:t>: What your child should know 	by the end of sixth grade.</a:t>
            </a:r>
          </a:p>
          <a:p>
            <a:pPr lvl="1"/>
            <a:r>
              <a:rPr lang="en-US" sz="2400" b="1" dirty="0" smtClean="0"/>
              <a:t>Peek of the Week</a:t>
            </a:r>
          </a:p>
          <a:p>
            <a:pPr lvl="1"/>
            <a:r>
              <a:rPr lang="en-US" sz="2400" dirty="0" smtClean="0"/>
              <a:t>Helpful </a:t>
            </a:r>
            <a:r>
              <a:rPr lang="en-US" sz="2400" b="1" dirty="0" smtClean="0"/>
              <a:t>links, </a:t>
            </a:r>
            <a:r>
              <a:rPr lang="en-US" sz="2400" dirty="0" smtClean="0"/>
              <a:t>textbooks, LMC…</a:t>
            </a:r>
          </a:p>
          <a:p>
            <a:pPr lvl="1"/>
            <a:r>
              <a:rPr lang="en-US" sz="2400" b="1" dirty="0" smtClean="0"/>
              <a:t> </a:t>
            </a:r>
            <a:r>
              <a:rPr lang="en-US" sz="2400" dirty="0" smtClean="0"/>
              <a:t>Important </a:t>
            </a:r>
            <a:r>
              <a:rPr lang="en-US" sz="2400" b="1" dirty="0" smtClean="0"/>
              <a:t>contact information</a:t>
            </a:r>
            <a:r>
              <a:rPr lang="en-US" sz="2400" dirty="0" smtClean="0"/>
              <a:t>/communication</a:t>
            </a:r>
          </a:p>
          <a:p>
            <a:pPr lvl="1"/>
            <a:endParaRPr lang="en-US" sz="2400" dirty="0" smtClean="0"/>
          </a:p>
          <a:p>
            <a:r>
              <a:rPr lang="en-US" sz="2800" b="1" dirty="0" smtClean="0"/>
              <a:t>Infinite Campus</a:t>
            </a:r>
          </a:p>
          <a:p>
            <a:pPr lvl="1"/>
            <a:r>
              <a:rPr lang="en-US" sz="2400" dirty="0" smtClean="0"/>
              <a:t>Grading scale; grades, missing work </a:t>
            </a:r>
          </a:p>
          <a:p>
            <a:pPr lvl="1"/>
            <a:r>
              <a:rPr lang="en-US" sz="2400" dirty="0" smtClean="0"/>
              <a:t>Attendance</a:t>
            </a:r>
          </a:p>
          <a:p>
            <a:pPr lvl="1"/>
            <a:r>
              <a:rPr lang="en-US" sz="2400" dirty="0" smtClean="0"/>
              <a:t>Email access </a:t>
            </a:r>
            <a:endParaRPr lang="en-US" sz="2800" dirty="0" smtClean="0"/>
          </a:p>
        </p:txBody>
      </p:sp>
      <p:sp>
        <p:nvSpPr>
          <p:cNvPr id="20484" name="Rectangle 5"/>
          <p:cNvSpPr>
            <a:spLocks noChangeArrowheads="1"/>
          </p:cNvSpPr>
          <p:nvPr/>
        </p:nvSpPr>
        <p:spPr bwMode="auto">
          <a:xfrm>
            <a:off x="7300913" y="0"/>
            <a:ext cx="1843087" cy="2192338"/>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pic>
        <p:nvPicPr>
          <p:cNvPr id="20485" name="Picture 4" descr="MCj02790600000[1]"/>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6143625" y="-188119"/>
            <a:ext cx="2797175" cy="2568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Content Placeholder 2"/>
          <p:cNvSpPr>
            <a:spLocks noGrp="1"/>
          </p:cNvSpPr>
          <p:nvPr>
            <p:ph idx="1"/>
          </p:nvPr>
        </p:nvSpPr>
        <p:spPr/>
        <p:txBody>
          <a:bodyPr/>
          <a:lstStyle/>
          <a:p>
            <a:r>
              <a:rPr lang="en-US" altLang="en-US" sz="2400" u="sng" dirty="0" smtClean="0">
                <a:hlinkClick r:id="" action="ppaction://hlinkfile"/>
              </a:rPr>
              <a:t>Unit 1</a:t>
            </a:r>
            <a:r>
              <a:rPr lang="en-US" altLang="en-US" sz="2400" dirty="0" smtClean="0"/>
              <a:t> – Operating with Positive Rational Numbers </a:t>
            </a:r>
          </a:p>
          <a:p>
            <a:r>
              <a:rPr lang="en-US" altLang="en-US" sz="2400" u="sng" dirty="0" smtClean="0">
                <a:hlinkClick r:id="" action="ppaction://hlinkfile"/>
              </a:rPr>
              <a:t>Unit 2</a:t>
            </a:r>
            <a:r>
              <a:rPr lang="en-US" altLang="en-US" sz="2400" dirty="0" smtClean="0"/>
              <a:t> – Using Expressions and Equations </a:t>
            </a:r>
          </a:p>
          <a:p>
            <a:r>
              <a:rPr lang="en-US" altLang="en-US" sz="2400" u="sng" dirty="0" smtClean="0">
                <a:hlinkClick r:id="" action="ppaction://hlinkfile"/>
              </a:rPr>
              <a:t>Unit 3</a:t>
            </a:r>
            <a:r>
              <a:rPr lang="en-US" altLang="en-US" sz="2400" dirty="0" smtClean="0"/>
              <a:t> – Applications of Geometry </a:t>
            </a:r>
          </a:p>
          <a:p>
            <a:r>
              <a:rPr lang="en-US" altLang="en-US" sz="2400" u="sng" dirty="0" smtClean="0">
                <a:hlinkClick r:id="" action="ppaction://hlinkfile"/>
              </a:rPr>
              <a:t>Unit 4</a:t>
            </a:r>
            <a:r>
              <a:rPr lang="en-US" altLang="en-US" sz="2400" dirty="0" smtClean="0"/>
              <a:t> – Ratios and Rates </a:t>
            </a:r>
          </a:p>
          <a:p>
            <a:r>
              <a:rPr lang="en-US" altLang="en-US" sz="2400" u="sng" dirty="0" smtClean="0">
                <a:hlinkClick r:id="" action="ppaction://hlinkfile"/>
              </a:rPr>
              <a:t>Unit 5</a:t>
            </a:r>
            <a:r>
              <a:rPr lang="en-US" altLang="en-US" sz="2400" dirty="0" smtClean="0"/>
              <a:t> – Understanding Positive and Negative 			numbers </a:t>
            </a:r>
          </a:p>
          <a:p>
            <a:r>
              <a:rPr lang="en-US" altLang="en-US" sz="2400" u="sng" dirty="0" smtClean="0">
                <a:hlinkClick r:id="" action="ppaction://hlinkfile"/>
              </a:rPr>
              <a:t>Unit 6</a:t>
            </a:r>
            <a:r>
              <a:rPr lang="en-US" altLang="en-US" sz="2400" dirty="0" smtClean="0"/>
              <a:t> – Algebraic Reasoning</a:t>
            </a:r>
          </a:p>
          <a:p>
            <a:r>
              <a:rPr lang="en-US" altLang="en-US" sz="2400" u="sng" dirty="0" smtClean="0">
                <a:hlinkClick r:id="" action="ppaction://hlinkfile"/>
              </a:rPr>
              <a:t>Unit 7</a:t>
            </a:r>
            <a:r>
              <a:rPr lang="en-US" altLang="en-US" sz="2400" dirty="0" smtClean="0"/>
              <a:t> – Statistics and Distributions</a:t>
            </a:r>
          </a:p>
          <a:p>
            <a:r>
              <a:rPr lang="en-US" altLang="en-US" sz="2400" u="sng" dirty="0" smtClean="0">
                <a:hlinkClick r:id="" action="ppaction://hlinkfile"/>
              </a:rPr>
              <a:t>Unit 8</a:t>
            </a:r>
            <a:r>
              <a:rPr lang="en-US" altLang="en-US" sz="2400" dirty="0" smtClean="0"/>
              <a:t> – Operating with Rational Numbers</a:t>
            </a:r>
          </a:p>
          <a:p>
            <a:r>
              <a:rPr lang="en-US" altLang="en-US" sz="2400" u="sng" dirty="0" smtClean="0">
                <a:hlinkClick r:id="" action="ppaction://hlinkfile"/>
              </a:rPr>
              <a:t>Unit 9</a:t>
            </a:r>
            <a:r>
              <a:rPr lang="en-US" altLang="en-US" sz="2400" dirty="0" smtClean="0"/>
              <a:t> – Proportional Relationships</a:t>
            </a:r>
          </a:p>
        </p:txBody>
      </p:sp>
      <p:sp>
        <p:nvSpPr>
          <p:cNvPr id="5122" name="Title 1"/>
          <p:cNvSpPr>
            <a:spLocks noGrp="1"/>
          </p:cNvSpPr>
          <p:nvPr>
            <p:ph type="title"/>
          </p:nvPr>
        </p:nvSpPr>
        <p:spPr/>
        <p:txBody>
          <a:bodyPr>
            <a:normAutofit fontScale="90000"/>
          </a:bodyPr>
          <a:lstStyle/>
          <a:p>
            <a:r>
              <a:rPr lang="en-US" altLang="en-US" b="1" u="sng" dirty="0" smtClean="0"/>
              <a:t>Units of Study for Transition to Pre-Algebra</a:t>
            </a:r>
          </a:p>
        </p:txBody>
      </p:sp>
    </p:spTree>
    <p:extLst>
      <p:ext uri="{BB962C8B-B14F-4D97-AF65-F5344CB8AC3E}">
        <p14:creationId xmlns:p14="http://schemas.microsoft.com/office/powerpoint/2010/main" val="9900618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idx="1"/>
          </p:nvPr>
        </p:nvSpPr>
        <p:spPr/>
        <p:txBody>
          <a:bodyPr>
            <a:normAutofit/>
          </a:bodyPr>
          <a:lstStyle/>
          <a:p>
            <a:pPr eaLnBrk="1" hangingPunct="1"/>
            <a:r>
              <a:rPr lang="en-US" altLang="en-US" sz="2000" dirty="0" smtClean="0"/>
              <a:t>To make the program challenging and interesting</a:t>
            </a:r>
          </a:p>
          <a:p>
            <a:pPr eaLnBrk="1" hangingPunct="1"/>
            <a:r>
              <a:rPr lang="en-US" altLang="en-US" sz="2000" dirty="0" smtClean="0"/>
              <a:t>For my students to build upon their prior knowledge in mathematics</a:t>
            </a:r>
          </a:p>
          <a:p>
            <a:pPr eaLnBrk="1" hangingPunct="1"/>
            <a:r>
              <a:rPr lang="en-US" altLang="en-US" sz="2000" dirty="0" smtClean="0"/>
              <a:t>To prepare my students for the next mathematics level</a:t>
            </a:r>
          </a:p>
          <a:p>
            <a:pPr eaLnBrk="1" hangingPunct="1"/>
            <a:r>
              <a:rPr lang="en-US" altLang="en-US" sz="2000" dirty="0" smtClean="0"/>
              <a:t>For my students to genuinely enjoy mathematics and experience success in it.</a:t>
            </a:r>
          </a:p>
          <a:p>
            <a:pPr eaLnBrk="1" hangingPunct="1"/>
            <a:endParaRPr lang="en-US" altLang="en-US" sz="2000" dirty="0" smtClean="0"/>
          </a:p>
          <a:p>
            <a:pPr algn="ctr" eaLnBrk="1" hangingPunct="1">
              <a:buFontTx/>
              <a:buNone/>
            </a:pPr>
            <a:r>
              <a:rPr lang="en-US" altLang="en-US" sz="3600" b="1" u="sng" dirty="0" smtClean="0">
                <a:solidFill>
                  <a:schemeClr val="tx2"/>
                </a:solidFill>
              </a:rPr>
              <a:t>Extra Help</a:t>
            </a:r>
          </a:p>
          <a:p>
            <a:pPr eaLnBrk="1" hangingPunct="1"/>
            <a:r>
              <a:rPr lang="en-US" altLang="en-US" sz="2000" dirty="0" smtClean="0"/>
              <a:t>I offer extra help every morning from 7:30 -8:00</a:t>
            </a:r>
          </a:p>
          <a:p>
            <a:pPr eaLnBrk="1" hangingPunct="1"/>
            <a:r>
              <a:rPr lang="en-US" altLang="en-US" sz="2000" dirty="0" smtClean="0"/>
              <a:t>Tuesdays during Lunch</a:t>
            </a:r>
          </a:p>
          <a:p>
            <a:pPr eaLnBrk="1" hangingPunct="1"/>
            <a:r>
              <a:rPr lang="en-US" altLang="en-US" sz="2000" dirty="0" smtClean="0"/>
              <a:t>Thursdays during homeroom</a:t>
            </a:r>
            <a:r>
              <a:rPr lang="en-US" altLang="en-US" sz="2000" dirty="0" smtClean="0"/>
              <a:t>	</a:t>
            </a:r>
          </a:p>
          <a:p>
            <a:pPr eaLnBrk="1" hangingPunct="1"/>
            <a:endParaRPr lang="en-US" altLang="en-US" sz="2000" dirty="0" smtClean="0"/>
          </a:p>
          <a:p>
            <a:pPr marL="109728" indent="0" eaLnBrk="1" hangingPunct="1">
              <a:buNone/>
            </a:pPr>
            <a:endParaRPr lang="en-US" altLang="en-US" sz="2000" dirty="0" smtClean="0"/>
          </a:p>
          <a:p>
            <a:pPr eaLnBrk="1" hangingPunct="1"/>
            <a:endParaRPr lang="en-US" altLang="en-US" sz="2000" dirty="0" smtClean="0"/>
          </a:p>
          <a:p>
            <a:pPr algn="ctr" eaLnBrk="1" hangingPunct="1">
              <a:buFontTx/>
              <a:buNone/>
            </a:pPr>
            <a:endParaRPr lang="en-US" altLang="en-US" sz="3600" dirty="0" smtClean="0"/>
          </a:p>
          <a:p>
            <a:pPr algn="ctr" eaLnBrk="1" hangingPunct="1">
              <a:buFontTx/>
              <a:buNone/>
            </a:pPr>
            <a:endParaRPr lang="en-US" altLang="en-US" sz="1800" dirty="0" smtClean="0"/>
          </a:p>
        </p:txBody>
      </p:sp>
      <p:sp>
        <p:nvSpPr>
          <p:cNvPr id="11266" name="Rectangle 2"/>
          <p:cNvSpPr>
            <a:spLocks noGrp="1" noChangeArrowheads="1"/>
          </p:cNvSpPr>
          <p:nvPr>
            <p:ph type="title"/>
          </p:nvPr>
        </p:nvSpPr>
        <p:spPr/>
        <p:txBody>
          <a:bodyPr>
            <a:normAutofit fontScale="90000"/>
          </a:bodyPr>
          <a:lstStyle/>
          <a:p>
            <a:pPr algn="ctr" eaLnBrk="1" hangingPunct="1"/>
            <a:r>
              <a:rPr lang="en-US" altLang="en-US" sz="4000" b="1" u="sng" dirty="0" smtClean="0"/>
              <a:t>My Goals</a:t>
            </a:r>
            <a:br>
              <a:rPr lang="en-US" altLang="en-US" sz="4000" b="1" u="sng" dirty="0" smtClean="0"/>
            </a:br>
            <a:endParaRPr lang="en-US" altLang="en-US" sz="4000" b="1" u="sng" dirty="0" smtClean="0"/>
          </a:p>
        </p:txBody>
      </p:sp>
      <p:pic>
        <p:nvPicPr>
          <p:cNvPr id="11268" name="Picture 4" descr="MPj0424346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77000" y="228600"/>
            <a:ext cx="1782763" cy="12556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653583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sz="half" idx="1"/>
          </p:nvPr>
        </p:nvSpPr>
        <p:spPr>
          <a:xfrm>
            <a:off x="304800" y="1219200"/>
            <a:ext cx="4038600" cy="4906963"/>
          </a:xfrm>
        </p:spPr>
        <p:txBody>
          <a:bodyPr>
            <a:normAutofit lnSpcReduction="10000"/>
          </a:bodyPr>
          <a:lstStyle/>
          <a:p>
            <a:pPr eaLnBrk="1" hangingPunct="1">
              <a:lnSpc>
                <a:spcPct val="80000"/>
              </a:lnSpc>
            </a:pPr>
            <a:endParaRPr lang="en-US" altLang="en-US" sz="1800" dirty="0" smtClean="0"/>
          </a:p>
          <a:p>
            <a:pPr eaLnBrk="1" hangingPunct="1">
              <a:lnSpc>
                <a:spcPct val="80000"/>
              </a:lnSpc>
            </a:pPr>
            <a:endParaRPr lang="en-US" altLang="en-US" sz="1800" dirty="0" smtClean="0"/>
          </a:p>
          <a:p>
            <a:pPr eaLnBrk="1" hangingPunct="1">
              <a:lnSpc>
                <a:spcPct val="80000"/>
              </a:lnSpc>
            </a:pPr>
            <a:r>
              <a:rPr lang="en-US" altLang="en-US" sz="1800" dirty="0" smtClean="0"/>
              <a:t>Having a regular time to do homework helps children finish assignments.  The best schedule is one that works for your child and your family.  What works well in one household may not work well in another.  For instance, one child may do homework best in the afternoon, completing homework first or after an hour of play and another may do it best after dinner.  However, don’t let your child leave homework to do just before bedtime.  Remember, children are more likely to complete homework successfully when parents monitor their assignments.</a:t>
            </a:r>
          </a:p>
          <a:p>
            <a:pPr eaLnBrk="1" hangingPunct="1">
              <a:lnSpc>
                <a:spcPct val="80000"/>
              </a:lnSpc>
            </a:pPr>
            <a:endParaRPr lang="en-US" altLang="en-US" sz="1800" dirty="0" smtClean="0"/>
          </a:p>
        </p:txBody>
      </p:sp>
      <p:sp>
        <p:nvSpPr>
          <p:cNvPr id="15364" name="Rectangle 4"/>
          <p:cNvSpPr>
            <a:spLocks noGrp="1" noChangeArrowheads="1"/>
          </p:cNvSpPr>
          <p:nvPr>
            <p:ph sz="half" idx="2"/>
          </p:nvPr>
        </p:nvSpPr>
        <p:spPr>
          <a:xfrm>
            <a:off x="4648200" y="1295400"/>
            <a:ext cx="4495800" cy="4953000"/>
          </a:xfrm>
        </p:spPr>
        <p:txBody>
          <a:bodyPr>
            <a:normAutofit lnSpcReduction="10000"/>
          </a:bodyPr>
          <a:lstStyle/>
          <a:p>
            <a:pPr eaLnBrk="1" hangingPunct="1">
              <a:lnSpc>
                <a:spcPct val="80000"/>
              </a:lnSpc>
              <a:buFontTx/>
              <a:buNone/>
            </a:pPr>
            <a:r>
              <a:rPr lang="en-US" altLang="en-US" sz="1800" b="1" i="1" dirty="0" smtClean="0"/>
              <a:t>How homework benefits your child…</a:t>
            </a:r>
          </a:p>
          <a:p>
            <a:pPr eaLnBrk="1" hangingPunct="1">
              <a:lnSpc>
                <a:spcPct val="80000"/>
              </a:lnSpc>
              <a:buFontTx/>
              <a:buNone/>
            </a:pPr>
            <a:endParaRPr lang="en-US" altLang="en-US" sz="1800" b="1" i="1" dirty="0" smtClean="0"/>
          </a:p>
          <a:p>
            <a:pPr eaLnBrk="1" hangingPunct="1">
              <a:lnSpc>
                <a:spcPct val="80000"/>
              </a:lnSpc>
            </a:pPr>
            <a:r>
              <a:rPr lang="en-US" altLang="en-US" sz="1800" dirty="0" smtClean="0"/>
              <a:t>Homework assignments are given to students for a multitude of reasons:</a:t>
            </a:r>
          </a:p>
          <a:p>
            <a:pPr lvl="1" eaLnBrk="1" hangingPunct="1">
              <a:lnSpc>
                <a:spcPct val="80000"/>
              </a:lnSpc>
            </a:pPr>
            <a:r>
              <a:rPr lang="en-US" altLang="en-US" sz="1600" dirty="0" smtClean="0"/>
              <a:t>To review and practice what they’ve covered in class;</a:t>
            </a:r>
          </a:p>
          <a:p>
            <a:pPr lvl="1" eaLnBrk="1" hangingPunct="1">
              <a:lnSpc>
                <a:spcPct val="80000"/>
              </a:lnSpc>
            </a:pPr>
            <a:r>
              <a:rPr lang="en-US" altLang="en-US" sz="1600" dirty="0" smtClean="0"/>
              <a:t>To get ready for the next day’s class;</a:t>
            </a:r>
          </a:p>
          <a:p>
            <a:pPr lvl="1" eaLnBrk="1" hangingPunct="1">
              <a:lnSpc>
                <a:spcPct val="80000"/>
              </a:lnSpc>
            </a:pPr>
            <a:r>
              <a:rPr lang="en-US" altLang="en-US" sz="1600" dirty="0" smtClean="0"/>
              <a:t>To learn to use resources, such as libraries, reference materials and web sites to discover information;</a:t>
            </a:r>
          </a:p>
          <a:p>
            <a:pPr lvl="1" eaLnBrk="1" hangingPunct="1">
              <a:lnSpc>
                <a:spcPct val="80000"/>
              </a:lnSpc>
            </a:pPr>
            <a:r>
              <a:rPr lang="en-US" altLang="en-US" sz="1600" dirty="0" smtClean="0"/>
              <a:t>To explore subjects more fully than classroom time permits;</a:t>
            </a:r>
          </a:p>
          <a:p>
            <a:pPr lvl="1" eaLnBrk="1" hangingPunct="1">
              <a:lnSpc>
                <a:spcPct val="80000"/>
              </a:lnSpc>
            </a:pPr>
            <a:r>
              <a:rPr lang="en-US" altLang="en-US" sz="1600" dirty="0" smtClean="0"/>
              <a:t>To integrate their learning by applying many different skills to a single task, such as projects and long term assignments.</a:t>
            </a:r>
          </a:p>
          <a:p>
            <a:pPr lvl="1" eaLnBrk="1" hangingPunct="1">
              <a:lnSpc>
                <a:spcPct val="80000"/>
              </a:lnSpc>
            </a:pPr>
            <a:endParaRPr lang="en-US" altLang="en-US" sz="1600" dirty="0" smtClean="0"/>
          </a:p>
          <a:p>
            <a:pPr lvl="1" eaLnBrk="1" hangingPunct="1">
              <a:lnSpc>
                <a:spcPct val="80000"/>
              </a:lnSpc>
              <a:buFontTx/>
              <a:buNone/>
            </a:pPr>
            <a:r>
              <a:rPr lang="en-US" altLang="en-US" sz="1600" dirty="0" smtClean="0"/>
              <a:t>Homework can also help students develop</a:t>
            </a:r>
          </a:p>
          <a:p>
            <a:pPr lvl="1" eaLnBrk="1" hangingPunct="1">
              <a:lnSpc>
                <a:spcPct val="80000"/>
              </a:lnSpc>
              <a:buFontTx/>
              <a:buNone/>
            </a:pPr>
            <a:r>
              <a:rPr lang="en-US" altLang="en-US" sz="1600" dirty="0" smtClean="0"/>
              <a:t>good study habits and positive attitudes.</a:t>
            </a:r>
          </a:p>
          <a:p>
            <a:pPr lvl="1" eaLnBrk="1" hangingPunct="1">
              <a:lnSpc>
                <a:spcPct val="80000"/>
              </a:lnSpc>
              <a:buFontTx/>
              <a:buNone/>
            </a:pPr>
            <a:r>
              <a:rPr lang="en-US" altLang="en-US" sz="1600" dirty="0" smtClean="0"/>
              <a:t>It can teach them to become </a:t>
            </a:r>
          </a:p>
          <a:p>
            <a:pPr lvl="1" eaLnBrk="1" hangingPunct="1">
              <a:lnSpc>
                <a:spcPct val="80000"/>
              </a:lnSpc>
              <a:buFontTx/>
              <a:buNone/>
            </a:pPr>
            <a:r>
              <a:rPr lang="en-US" altLang="en-US" sz="1600" b="1" dirty="0" smtClean="0"/>
              <a:t>independent learners.</a:t>
            </a:r>
          </a:p>
          <a:p>
            <a:pPr lvl="1" eaLnBrk="1" hangingPunct="1">
              <a:lnSpc>
                <a:spcPct val="80000"/>
              </a:lnSpc>
              <a:buFontTx/>
              <a:buNone/>
            </a:pPr>
            <a:endParaRPr lang="en-US" altLang="en-US" sz="1600" b="1" dirty="0" smtClean="0"/>
          </a:p>
        </p:txBody>
      </p:sp>
      <p:sp>
        <p:nvSpPr>
          <p:cNvPr id="15362" name="Rectangle 2"/>
          <p:cNvSpPr>
            <a:spLocks noGrp="1" noChangeArrowheads="1"/>
          </p:cNvSpPr>
          <p:nvPr>
            <p:ph type="title"/>
          </p:nvPr>
        </p:nvSpPr>
        <p:spPr>
          <a:xfrm>
            <a:off x="152400" y="274638"/>
            <a:ext cx="8534400" cy="715962"/>
          </a:xfrm>
        </p:spPr>
        <p:txBody>
          <a:bodyPr>
            <a:normAutofit fontScale="90000"/>
          </a:bodyPr>
          <a:lstStyle/>
          <a:p>
            <a:pPr eaLnBrk="1" hangingPunct="1"/>
            <a:r>
              <a:rPr lang="en-US" altLang="en-US" sz="4000" b="1" u="sng" dirty="0" smtClean="0"/>
              <a:t>Encouraging Good Homework Habits</a:t>
            </a:r>
          </a:p>
        </p:txBody>
      </p:sp>
      <p:pic>
        <p:nvPicPr>
          <p:cNvPr id="15365" name="Picture 5" descr="j029912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5334000"/>
            <a:ext cx="1100138"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834219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73633" y="1100328"/>
            <a:ext cx="8229600" cy="4525963"/>
          </a:xfrm>
        </p:spPr>
        <p:txBody>
          <a:bodyPr/>
          <a:lstStyle/>
          <a:p>
            <a:r>
              <a:rPr lang="en-US" dirty="0" smtClean="0"/>
              <a:t>Positive Behavior Management Tool</a:t>
            </a:r>
          </a:p>
          <a:p>
            <a:r>
              <a:rPr lang="en-US" dirty="0" smtClean="0"/>
              <a:t>Gives you insight on your child’s performance in school with live updates</a:t>
            </a:r>
          </a:p>
          <a:p>
            <a:r>
              <a:rPr lang="en-US" dirty="0" smtClean="0"/>
              <a:t>School to home communication</a:t>
            </a:r>
          </a:p>
          <a:p>
            <a:r>
              <a:rPr lang="en-US" dirty="0" smtClean="0"/>
              <a:t>Student Confidentiality </a:t>
            </a:r>
          </a:p>
          <a:p>
            <a:endParaRPr lang="en-US" dirty="0"/>
          </a:p>
        </p:txBody>
      </p:sp>
      <p:sp>
        <p:nvSpPr>
          <p:cNvPr id="3" name="Title 2"/>
          <p:cNvSpPr>
            <a:spLocks noGrp="1"/>
          </p:cNvSpPr>
          <p:nvPr>
            <p:ph type="title"/>
          </p:nvPr>
        </p:nvSpPr>
        <p:spPr/>
        <p:txBody>
          <a:bodyPr/>
          <a:lstStyle/>
          <a:p>
            <a:r>
              <a:rPr lang="en-US" dirty="0" smtClean="0"/>
              <a:t>Class Dojo</a:t>
            </a:r>
            <a:endParaRPr lang="en-US" dirty="0"/>
          </a:p>
        </p:txBody>
      </p:sp>
      <p:pic>
        <p:nvPicPr>
          <p:cNvPr id="1026" name="Picture 2" descr="http://www.pubnub.com/blog/wp-content/uploads/2013/12/ClassDojo-Ico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7400" y="2819400"/>
            <a:ext cx="2381250" cy="2381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77013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idx="1"/>
          </p:nvPr>
        </p:nvSpPr>
        <p:spPr>
          <a:xfrm>
            <a:off x="457200" y="2438400"/>
            <a:ext cx="8229600" cy="3687763"/>
          </a:xfrm>
        </p:spPr>
        <p:txBody>
          <a:bodyPr/>
          <a:lstStyle/>
          <a:p>
            <a:pPr eaLnBrk="1" hangingPunct="1">
              <a:buFontTx/>
              <a:buNone/>
            </a:pPr>
            <a:r>
              <a:rPr lang="en-US" altLang="en-US" sz="3600" i="1" smtClean="0">
                <a:solidFill>
                  <a:schemeClr val="hlink"/>
                </a:solidFill>
              </a:rPr>
              <a:t> </a:t>
            </a:r>
            <a:endParaRPr lang="en-US" altLang="en-US" sz="3600" i="1" smtClean="0"/>
          </a:p>
        </p:txBody>
      </p:sp>
      <p:sp>
        <p:nvSpPr>
          <p:cNvPr id="15362" name="Rectangle 2"/>
          <p:cNvSpPr>
            <a:spLocks noGrp="1" noChangeArrowheads="1"/>
          </p:cNvSpPr>
          <p:nvPr>
            <p:ph type="title"/>
          </p:nvPr>
        </p:nvSpPr>
        <p:spPr/>
        <p:txBody>
          <a:bodyPr>
            <a:normAutofit fontScale="90000"/>
          </a:bodyPr>
          <a:lstStyle/>
          <a:p>
            <a:pPr eaLnBrk="1" hangingPunct="1"/>
            <a:r>
              <a:rPr lang="en-US" altLang="en-US" i="1" smtClean="0">
                <a:solidFill>
                  <a:schemeClr val="hlink"/>
                </a:solidFill>
              </a:rPr>
              <a:t> </a:t>
            </a:r>
            <a:r>
              <a:rPr lang="en-US" altLang="en-US" i="1" smtClean="0"/>
              <a:t>  </a:t>
            </a:r>
            <a:br>
              <a:rPr lang="en-US" altLang="en-US" i="1" smtClean="0"/>
            </a:br>
            <a:endParaRPr lang="en-US" altLang="en-US" i="1" smtClean="0"/>
          </a:p>
        </p:txBody>
      </p:sp>
      <p:sp>
        <p:nvSpPr>
          <p:cNvPr id="15364" name="Text Box 5"/>
          <p:cNvSpPr txBox="1">
            <a:spLocks noChangeArrowheads="1"/>
          </p:cNvSpPr>
          <p:nvPr/>
        </p:nvSpPr>
        <p:spPr bwMode="auto">
          <a:xfrm>
            <a:off x="533400" y="533400"/>
            <a:ext cx="8382000" cy="204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a:solidFill>
                  <a:schemeClr val="accent2"/>
                </a:solidFill>
                <a:latin typeface="Broadway" pitchFamily="82" charset="0"/>
              </a:rPr>
              <a:t>Thank you for coming.</a:t>
            </a:r>
          </a:p>
          <a:p>
            <a:pPr algn="ctr" eaLnBrk="1" hangingPunct="1">
              <a:spcBef>
                <a:spcPct val="0"/>
              </a:spcBef>
              <a:buFontTx/>
              <a:buNone/>
            </a:pPr>
            <a:endParaRPr lang="en-US" altLang="en-US">
              <a:solidFill>
                <a:schemeClr val="accent2"/>
              </a:solidFill>
              <a:latin typeface="Broadway" pitchFamily="82" charset="0"/>
            </a:endParaRPr>
          </a:p>
          <a:p>
            <a:pPr algn="ctr" eaLnBrk="1" hangingPunct="1">
              <a:spcBef>
                <a:spcPct val="0"/>
              </a:spcBef>
              <a:buFontTx/>
              <a:buNone/>
            </a:pPr>
            <a:r>
              <a:rPr lang="en-US" altLang="en-US">
                <a:solidFill>
                  <a:schemeClr val="accent2"/>
                </a:solidFill>
                <a:latin typeface="Broadway" pitchFamily="82" charset="0"/>
              </a:rPr>
              <a:t>I’m looking forward to working together this year!</a:t>
            </a:r>
          </a:p>
        </p:txBody>
      </p:sp>
      <p:pic>
        <p:nvPicPr>
          <p:cNvPr id="15365" name="Picture 6" descr="MPj04306300000[1]"/>
          <p:cNvPicPr>
            <a:picLocks noChangeAspect="1" noChangeArrowheads="1"/>
          </p:cNvPicPr>
          <p:nvPr/>
        </p:nvPicPr>
        <p:blipFill>
          <a:blip r:embed="rId2" cstate="print">
            <a:extLst>
              <a:ext uri="{28A0092B-C50C-407E-A947-70E740481C1C}">
                <a14:useLocalDpi xmlns:a14="http://schemas.microsoft.com/office/drawing/2010/main" val="0"/>
              </a:ext>
            </a:extLst>
          </a:blip>
          <a:srcRect l="10527" r="14473" b="18945"/>
          <a:stretch>
            <a:fillRect/>
          </a:stretch>
        </p:blipFill>
        <p:spPr bwMode="auto">
          <a:xfrm>
            <a:off x="2362200" y="2833688"/>
            <a:ext cx="3962400" cy="318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4618595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1250</TotalTime>
  <Words>455</Words>
  <Application>Microsoft Office PowerPoint</Application>
  <PresentationFormat>On-screen Show (4:3)</PresentationFormat>
  <Paragraphs>81</Paragraphs>
  <Slides>9</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Arial</vt:lpstr>
      <vt:lpstr>Broadway</vt:lpstr>
      <vt:lpstr>Calibri</vt:lpstr>
      <vt:lpstr>Lucida Sans Unicode</vt:lpstr>
      <vt:lpstr>Verdana</vt:lpstr>
      <vt:lpstr>Wingdings 2</vt:lpstr>
      <vt:lpstr>Wingdings 3</vt:lpstr>
      <vt:lpstr>Concourse</vt:lpstr>
      <vt:lpstr>Welcome to Mr. Hamilton’s 6th Grade  Transition to Pre-Algebra</vt:lpstr>
      <vt:lpstr>My Background</vt:lpstr>
      <vt:lpstr>6th Grade Transition to Pre-Algebra  Math Program</vt:lpstr>
      <vt:lpstr>Nuts and Bolts</vt:lpstr>
      <vt:lpstr>Units of Study for Transition to Pre-Algebra</vt:lpstr>
      <vt:lpstr>My Goals </vt:lpstr>
      <vt:lpstr>Encouraging Good Homework Habits</vt:lpstr>
      <vt:lpstr>Class Dojo</vt:lpstr>
      <vt:lpstr>    </vt:lpstr>
    </vt:vector>
  </TitlesOfParts>
  <Company>Fairfield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Hamilton, Brendan J.</cp:lastModifiedBy>
  <cp:revision>23</cp:revision>
  <dcterms:created xsi:type="dcterms:W3CDTF">2013-09-23T15:11:25Z</dcterms:created>
  <dcterms:modified xsi:type="dcterms:W3CDTF">2015-09-18T11:19:08Z</dcterms:modified>
</cp:coreProperties>
</file>